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72" r:id="rId4"/>
    <p:sldId id="260" r:id="rId5"/>
    <p:sldId id="261" r:id="rId6"/>
    <p:sldId id="258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1" r:id="rId15"/>
    <p:sldId id="270" r:id="rId16"/>
  </p:sldIdLst>
  <p:sldSz cx="12192000" cy="6858000"/>
  <p:notesSz cx="6858000" cy="9144000"/>
  <p:defaultTextStyle>
    <a:defPPr>
      <a:defRPr lang="uk-UA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-96" y="-5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>
            <a:spLocks/>
          </p:cNvSpPr>
          <p:nvPr/>
        </p:nvSpPr>
        <p:spPr bwMode="auto">
          <a:xfrm>
            <a:off x="0" y="4324350"/>
            <a:ext cx="1744663" cy="777875"/>
          </a:xfrm>
          <a:custGeom>
            <a:avLst/>
            <a:gdLst>
              <a:gd name="T0" fmla="*/ 0 w 372"/>
              <a:gd name="T1" fmla="*/ 0 h 166"/>
              <a:gd name="T2" fmla="*/ 372 w 372"/>
              <a:gd name="T3" fmla="*/ 166 h 166"/>
            </a:gdLst>
            <a:ahLst/>
            <a:cxnLst>
              <a:cxn ang="0">
                <a:pos x="287" y="166"/>
              </a:cxn>
              <a:cxn ang="0">
                <a:pos x="293" y="164"/>
              </a:cxn>
              <a:cxn ang="0">
                <a:pos x="294" y="163"/>
              </a:cxn>
              <a:cxn ang="0">
                <a:pos x="370" y="87"/>
              </a:cxn>
              <a:cxn ang="0">
                <a:pos x="370" y="78"/>
              </a:cxn>
              <a:cxn ang="0">
                <a:pos x="294" y="3"/>
              </a:cxn>
              <a:cxn ang="0">
                <a:pos x="293" y="2"/>
              </a:cxn>
              <a:cxn ang="0">
                <a:pos x="287" y="0"/>
              </a:cxn>
              <a:cxn ang="0">
                <a:pos x="0" y="0"/>
              </a:cxn>
              <a:cxn ang="0">
                <a:pos x="0" y="166"/>
              </a:cxn>
              <a:cxn ang="0">
                <a:pos x="287" y="166"/>
              </a:cxn>
            </a:cxnLst>
            <a:rect l="T0" t="T1" r="T2" b="T3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4DEF56-7EB6-4402-A028-C7AD9F14C2A4}" type="datetimeFigureOut">
              <a:rPr lang="uk-UA"/>
              <a:pPr>
                <a:defRPr/>
              </a:pPr>
              <a:t>13.11.2019</a:t>
            </a:fld>
            <a:endParaRPr lang="uk-U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3" y="4529138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7EDDA7-0817-489E-8EE0-373464ECAB76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317817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7E00C7-1899-41E1-8786-3D748AA76737}" type="datetimeFigureOut">
              <a:rPr lang="uk-UA"/>
              <a:pPr>
                <a:defRPr/>
              </a:pPr>
              <a:t>13.11.2019</a:t>
            </a:fld>
            <a:endParaRPr lang="uk-U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3" y="3244850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EE3F31-C47C-4A95-9D3B-66F14C0525F1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317817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" name="TextBox 13"/>
          <p:cNvSpPr txBox="1"/>
          <p:nvPr/>
        </p:nvSpPr>
        <p:spPr>
          <a:xfrm>
            <a:off x="2466975" y="647700"/>
            <a:ext cx="609600" cy="585788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/>
                </a:solidFill>
                <a:latin typeface="Arial"/>
              </a:rPr>
              <a:t>“</a:t>
            </a:r>
          </a:p>
        </p:txBody>
      </p:sp>
      <p:sp>
        <p:nvSpPr>
          <p:cNvPr id="7" name="TextBox 14"/>
          <p:cNvSpPr txBox="1"/>
          <p:nvPr/>
        </p:nvSpPr>
        <p:spPr>
          <a:xfrm>
            <a:off x="11114088" y="2905125"/>
            <a:ext cx="609600" cy="584200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/>
                </a:solidFill>
                <a:latin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A9E860-00FC-4822-953E-B4F41CAFDB12}" type="datetimeFigureOut">
              <a:rPr lang="uk-UA"/>
              <a:pPr>
                <a:defRPr/>
              </a:pPr>
              <a:t>13.11.2019</a:t>
            </a:fld>
            <a:endParaRPr lang="uk-UA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531813" y="3244850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760EAD-25E7-48B9-85D9-D5728B53D3FC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E830EF-9692-4628-A298-550CDB7A5854}" type="datetimeFigureOut">
              <a:rPr lang="uk-UA"/>
              <a:pPr>
                <a:defRPr/>
              </a:pPr>
              <a:t>13.11.2019</a:t>
            </a:fld>
            <a:endParaRPr lang="uk-UA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57DE13-B34A-4092-B879-838F427B4319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" name="TextBox 16"/>
          <p:cNvSpPr txBox="1"/>
          <p:nvPr/>
        </p:nvSpPr>
        <p:spPr>
          <a:xfrm>
            <a:off x="2466975" y="647700"/>
            <a:ext cx="609600" cy="585788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/>
                </a:solidFill>
                <a:latin typeface="Arial"/>
              </a:rPr>
              <a:t>“</a:t>
            </a:r>
          </a:p>
        </p:txBody>
      </p:sp>
      <p:sp>
        <p:nvSpPr>
          <p:cNvPr id="7" name="TextBox 17"/>
          <p:cNvSpPr txBox="1"/>
          <p:nvPr/>
        </p:nvSpPr>
        <p:spPr>
          <a:xfrm>
            <a:off x="11114088" y="2905125"/>
            <a:ext cx="609600" cy="584200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/>
                </a:solidFill>
                <a:latin typeface="Arial"/>
              </a:rPr>
              <a:t>”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46FA8C-A6B1-47B0-AA4F-24D3A44F0884}" type="datetimeFigureOut">
              <a:rPr lang="uk-UA"/>
              <a:pPr>
                <a:defRPr/>
              </a:pPr>
              <a:t>13.11.2019</a:t>
            </a:fld>
            <a:endParaRPr lang="uk-UA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CF71DB-8A1C-4E77-8587-3FD617A42DF7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D1412F-B50A-448B-9906-B3A61CB3D343}" type="datetimeFigureOut">
              <a:rPr lang="uk-UA"/>
              <a:pPr>
                <a:defRPr/>
              </a:pPr>
              <a:t>13.11.2019</a:t>
            </a:fld>
            <a:endParaRPr lang="uk-UA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4161D6-D88B-47ED-9649-19BB124D3847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9FE988-9815-41AA-9D7D-753DD01F14F5}" type="datetimeFigureOut">
              <a:rPr lang="uk-UA"/>
              <a:pPr>
                <a:defRPr/>
              </a:pPr>
              <a:t>13.11.2019</a:t>
            </a:fld>
            <a:endParaRPr lang="uk-U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75BC56-E803-4A6E-A6E9-2A0B4EA9C6BB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1EE60B-3D81-4C20-BE19-977C2C7CF7A0}" type="datetimeFigureOut">
              <a:rPr lang="uk-UA"/>
              <a:pPr>
                <a:defRPr/>
              </a:pPr>
              <a:t>13.11.2019</a:t>
            </a:fld>
            <a:endParaRPr lang="uk-U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8456D5-57BB-4F9A-96E0-C971F64070C3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128E7E-FFF2-4532-9637-86FD38B2AAC2}" type="datetimeFigureOut">
              <a:rPr lang="uk-UA"/>
              <a:pPr>
                <a:defRPr/>
              </a:pPr>
              <a:t>13.11.2019</a:t>
            </a:fld>
            <a:endParaRPr lang="uk-U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B650F3-ED73-4B4C-BEF7-B3E7EAE28A75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317817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AAD300-8D70-4928-86BD-DE22E0A69C87}" type="datetimeFigureOut">
              <a:rPr lang="uk-UA"/>
              <a:pPr>
                <a:defRPr/>
              </a:pPr>
              <a:t>13.11.2019</a:t>
            </a:fld>
            <a:endParaRPr lang="uk-U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3" y="3244850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321B43-632D-4913-BD82-60EB04A6FD78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B7FEF-2BDA-4C7B-97E5-0260780F5350}" type="datetimeFigureOut">
              <a:rPr lang="uk-UA"/>
              <a:pPr>
                <a:defRPr/>
              </a:pPr>
              <a:t>13.11.2019</a:t>
            </a:fld>
            <a:endParaRPr lang="uk-UA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156EA2-DD99-483B-A974-37562F583963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EA590E-BA46-472F-A125-B0738E0DD74D}" type="datetimeFigureOut">
              <a:rPr lang="uk-UA"/>
              <a:pPr>
                <a:defRPr/>
              </a:pPr>
              <a:t>13.11.2019</a:t>
            </a:fld>
            <a:endParaRPr lang="uk-UA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CAC957-08DD-40D5-AFE5-D5C9925E744F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7A29F8-4AC9-4ED1-AAD0-AC0F5A2553AC}" type="datetimeFigureOut">
              <a:rPr lang="uk-UA"/>
              <a:pPr>
                <a:defRPr/>
              </a:pPr>
              <a:t>13.11.2019</a:t>
            </a:fld>
            <a:endParaRPr lang="uk-UA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F3056E-8907-4642-ABC3-F2E118A400C8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B688B-B8CA-4A2A-94B7-C0361026E4B3}" type="datetimeFigureOut">
              <a:rPr lang="uk-UA"/>
              <a:pPr>
                <a:defRPr/>
              </a:pPr>
              <a:t>13.11.2019</a:t>
            </a:fld>
            <a:endParaRPr lang="uk-UA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2792D4-64E7-48A9-BD74-D0A0A46D4F12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0726D3-FDF6-41C8-84A6-0D363B210A38}" type="datetimeFigureOut">
              <a:rPr lang="uk-UA"/>
              <a:pPr>
                <a:defRPr/>
              </a:pPr>
              <a:t>13.11.2019</a:t>
            </a:fld>
            <a:endParaRPr lang="uk-UA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65D227-1063-4059-A79D-80D384EA6B40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C77EED-7FBE-41D6-997E-B3216C76CB5E}" type="datetimeFigureOut">
              <a:rPr lang="uk-UA"/>
              <a:pPr>
                <a:defRPr/>
              </a:pPr>
              <a:t>13.11.2019</a:t>
            </a:fld>
            <a:endParaRPr lang="uk-UA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7B0D56-5DFB-4050-80F1-D11F33D818A5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2"/>
          <p:cNvGrpSpPr>
            <a:grpSpLocks/>
          </p:cNvGrpSpPr>
          <p:nvPr/>
        </p:nvGrpSpPr>
        <p:grpSpPr bwMode="auto">
          <a:xfrm>
            <a:off x="0" y="228600"/>
            <a:ext cx="2851150" cy="6638925"/>
            <a:chOff x="2487613" y="285750"/>
            <a:chExt cx="2428875" cy="5654676"/>
          </a:xfrm>
        </p:grpSpPr>
        <p:sp>
          <p:nvSpPr>
            <p:cNvPr id="1046" name="Freeform 11"/>
            <p:cNvSpPr>
              <a:spLocks/>
            </p:cNvSpPr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>
                <a:gd name="T0" fmla="*/ 0 w 22"/>
                <a:gd name="T1" fmla="*/ 0 h 136"/>
                <a:gd name="T2" fmla="*/ 22 w 22"/>
                <a:gd name="T3" fmla="*/ 136 h 136"/>
              </a:gdLst>
              <a:ahLst/>
              <a:cxnLst>
                <a:cxn ang="0">
                  <a:pos x="22" y="136"/>
                </a:cxn>
                <a:cxn ang="0">
                  <a:pos x="17" y="80"/>
                </a:cxn>
                <a:cxn ang="0">
                  <a:pos x="0" y="0"/>
                </a:cxn>
                <a:cxn ang="0">
                  <a:pos x="0" y="35"/>
                </a:cxn>
                <a:cxn ang="0">
                  <a:pos x="20" y="124"/>
                </a:cxn>
                <a:cxn ang="0">
                  <a:pos x="22" y="136"/>
                </a:cxn>
              </a:cxnLst>
              <a:rect l="T0" t="T1" r="T2" b="T3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47" name="Freeform 12"/>
            <p:cNvSpPr>
              <a:spLocks/>
            </p:cNvSpPr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>
                <a:gd name="T0" fmla="*/ 0 w 140"/>
                <a:gd name="T1" fmla="*/ 0 h 504"/>
                <a:gd name="T2" fmla="*/ 140 w 140"/>
                <a:gd name="T3" fmla="*/ 504 h 504"/>
              </a:gdLst>
              <a:ahLst/>
              <a:cxnLst>
                <a:cxn ang="0">
                  <a:pos x="86" y="350"/>
                </a:cxn>
                <a:cxn ang="0">
                  <a:pos x="139" y="504"/>
                </a:cxn>
                <a:cxn ang="0">
                  <a:pos x="140" y="478"/>
                </a:cxn>
                <a:cxn ang="0">
                  <a:pos x="95" y="347"/>
                </a:cxn>
                <a:cxn ang="0">
                  <a:pos x="0" y="0"/>
                </a:cxn>
                <a:cxn ang="0">
                  <a:pos x="6" y="61"/>
                </a:cxn>
                <a:cxn ang="0">
                  <a:pos x="86" y="350"/>
                </a:cxn>
              </a:cxnLst>
              <a:rect l="T0" t="T1" r="T2" b="T3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48" name="Freeform 13"/>
            <p:cNvSpPr>
              <a:spLocks/>
            </p:cNvSpPr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>
                <a:gd name="T0" fmla="*/ 0 w 132"/>
                <a:gd name="T1" fmla="*/ 0 h 308"/>
                <a:gd name="T2" fmla="*/ 132 w 132"/>
                <a:gd name="T3" fmla="*/ 308 h 308"/>
              </a:gdLst>
              <a:ahLst/>
              <a:cxnLst>
                <a:cxn ang="0">
                  <a:pos x="8" y="22"/>
                </a:cxn>
                <a:cxn ang="0">
                  <a:pos x="0" y="0"/>
                </a:cxn>
                <a:cxn ang="0">
                  <a:pos x="0" y="29"/>
                </a:cxn>
                <a:cxn ang="0">
                  <a:pos x="68" y="194"/>
                </a:cxn>
                <a:cxn ang="0">
                  <a:pos x="123" y="308"/>
                </a:cxn>
                <a:cxn ang="0">
                  <a:pos x="132" y="308"/>
                </a:cxn>
                <a:cxn ang="0">
                  <a:pos x="77" y="190"/>
                </a:cxn>
                <a:cxn ang="0">
                  <a:pos x="8" y="22"/>
                </a:cxn>
              </a:cxnLst>
              <a:rect l="T0" t="T1" r="T2" b="T3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49" name="Freeform 14"/>
            <p:cNvSpPr>
              <a:spLocks/>
            </p:cNvSpPr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>
                <a:gd name="T0" fmla="*/ 0 w 37"/>
                <a:gd name="T1" fmla="*/ 0 h 79"/>
                <a:gd name="T2" fmla="*/ 37 w 37"/>
                <a:gd name="T3" fmla="*/ 79 h 79"/>
              </a:gdLst>
              <a:ahLst/>
              <a:cxnLst>
                <a:cxn ang="0">
                  <a:pos x="28" y="79"/>
                </a:cxn>
                <a:cxn ang="0">
                  <a:pos x="37" y="79"/>
                </a:cxn>
                <a:cxn ang="0">
                  <a:pos x="0" y="0"/>
                </a:cxn>
                <a:cxn ang="0">
                  <a:pos x="28" y="79"/>
                </a:cxn>
              </a:cxnLst>
              <a:rect l="T0" t="T1" r="T2" b="T3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50" name="Freeform 15"/>
            <p:cNvSpPr>
              <a:spLocks/>
            </p:cNvSpPr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>
                <a:gd name="T0" fmla="*/ 0 w 178"/>
                <a:gd name="T1" fmla="*/ 0 h 722"/>
                <a:gd name="T2" fmla="*/ 178 w 178"/>
                <a:gd name="T3" fmla="*/ 722 h 722"/>
              </a:gdLst>
              <a:ahLst/>
              <a:cxnLst>
                <a:cxn ang="0">
                  <a:pos x="162" y="660"/>
                </a:cxn>
                <a:cxn ang="0">
                  <a:pos x="116" y="534"/>
                </a:cxn>
                <a:cxn ang="0">
                  <a:pos x="40" y="236"/>
                </a:cxn>
                <a:cxn ang="0">
                  <a:pos x="12" y="51"/>
                </a:cxn>
                <a:cxn ang="0">
                  <a:pos x="0" y="0"/>
                </a:cxn>
                <a:cxn ang="0">
                  <a:pos x="33" y="237"/>
                </a:cxn>
                <a:cxn ang="0">
                  <a:pos x="107" y="537"/>
                </a:cxn>
                <a:cxn ang="0">
                  <a:pos x="160" y="681"/>
                </a:cxn>
                <a:cxn ang="0">
                  <a:pos x="178" y="722"/>
                </a:cxn>
                <a:cxn ang="0">
                  <a:pos x="174" y="708"/>
                </a:cxn>
                <a:cxn ang="0">
                  <a:pos x="162" y="660"/>
                </a:cxn>
              </a:cxnLst>
              <a:rect l="T0" t="T1" r="T2" b="T3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51" name="Freeform 16"/>
            <p:cNvSpPr>
              <a:spLocks/>
            </p:cNvSpPr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>
                <a:gd name="T0" fmla="*/ 0 w 23"/>
                <a:gd name="T1" fmla="*/ 0 h 635"/>
                <a:gd name="T2" fmla="*/ 23 w 23"/>
                <a:gd name="T3" fmla="*/ 635 h 635"/>
              </a:gdLst>
              <a:ahLst/>
              <a:cxnLst>
                <a:cxn ang="0">
                  <a:pos x="11" y="577"/>
                </a:cxn>
                <a:cxn ang="0">
                  <a:pos x="12" y="589"/>
                </a:cxn>
                <a:cxn ang="0">
                  <a:pos x="22" y="632"/>
                </a:cxn>
                <a:cxn ang="0">
                  <a:pos x="23" y="635"/>
                </a:cxn>
                <a:cxn ang="0">
                  <a:pos x="17" y="576"/>
                </a:cxn>
                <a:cxn ang="0">
                  <a:pos x="5" y="269"/>
                </a:cxn>
                <a:cxn ang="0">
                  <a:pos x="15" y="0"/>
                </a:cxn>
                <a:cxn ang="0">
                  <a:pos x="12" y="0"/>
                </a:cxn>
                <a:cxn ang="0">
                  <a:pos x="1" y="269"/>
                </a:cxn>
                <a:cxn ang="0">
                  <a:pos x="11" y="577"/>
                </a:cxn>
              </a:cxnLst>
              <a:rect l="T0" t="T1" r="T2" b="T3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52" name="Freeform 17"/>
            <p:cNvSpPr>
              <a:spLocks/>
            </p:cNvSpPr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>
                <a:gd name="T0" fmla="*/ 0 w 17"/>
                <a:gd name="T1" fmla="*/ 0 h 107"/>
                <a:gd name="T2" fmla="*/ 17 w 17"/>
                <a:gd name="T3" fmla="*/ 107 h 107"/>
              </a:gdLst>
              <a:ahLst/>
              <a:cxnLst>
                <a:cxn ang="0">
                  <a:pos x="0" y="0"/>
                </a:cxn>
                <a:cxn ang="0">
                  <a:pos x="5" y="56"/>
                </a:cxn>
                <a:cxn ang="0">
                  <a:pos x="17" y="107"/>
                </a:cxn>
                <a:cxn ang="0">
                  <a:pos x="11" y="46"/>
                </a:cxn>
                <a:cxn ang="0">
                  <a:pos x="10" y="43"/>
                </a:cxn>
                <a:cxn ang="0">
                  <a:pos x="0" y="0"/>
                </a:cxn>
              </a:cxnLst>
              <a:rect l="T0" t="T1" r="T2" b="T3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53" name="Freeform 18"/>
            <p:cNvSpPr>
              <a:spLocks/>
            </p:cNvSpPr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>
                <a:gd name="T0" fmla="*/ 0 w 41"/>
                <a:gd name="T1" fmla="*/ 0 h 222"/>
                <a:gd name="T2" fmla="*/ 41 w 41"/>
                <a:gd name="T3" fmla="*/ 222 h 222"/>
              </a:gdLst>
              <a:ahLst/>
              <a:cxnLst>
                <a:cxn ang="0">
                  <a:pos x="0" y="0"/>
                </a:cxn>
                <a:cxn ang="0">
                  <a:pos x="5" y="93"/>
                </a:cxn>
                <a:cxn ang="0">
                  <a:pos x="17" y="166"/>
                </a:cxn>
                <a:cxn ang="0">
                  <a:pos x="24" y="184"/>
                </a:cxn>
                <a:cxn ang="0">
                  <a:pos x="41" y="222"/>
                </a:cxn>
                <a:cxn ang="0">
                  <a:pos x="38" y="212"/>
                </a:cxn>
                <a:cxn ang="0">
                  <a:pos x="13" y="92"/>
                </a:cxn>
                <a:cxn ang="0">
                  <a:pos x="8" y="22"/>
                </a:cxn>
                <a:cxn ang="0">
                  <a:pos x="7" y="18"/>
                </a:cxn>
                <a:cxn ang="0">
                  <a:pos x="0" y="0"/>
                </a:cxn>
              </a:cxnLst>
              <a:rect l="T0" t="T1" r="T2" b="T3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54" name="Freeform 19"/>
            <p:cNvSpPr>
              <a:spLocks/>
            </p:cNvSpPr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>
                <a:gd name="T0" fmla="*/ 0 w 450"/>
                <a:gd name="T1" fmla="*/ 0 h 878"/>
                <a:gd name="T2" fmla="*/ 450 w 450"/>
                <a:gd name="T3" fmla="*/ 878 h 878"/>
              </a:gdLst>
              <a:ahLst/>
              <a:cxnLst>
                <a:cxn ang="0">
                  <a:pos x="7" y="854"/>
                </a:cxn>
                <a:cxn ang="0">
                  <a:pos x="50" y="613"/>
                </a:cxn>
                <a:cxn ang="0">
                  <a:pos x="149" y="388"/>
                </a:cxn>
                <a:cxn ang="0">
                  <a:pos x="285" y="183"/>
                </a:cxn>
                <a:cxn ang="0">
                  <a:pos x="364" y="89"/>
                </a:cxn>
                <a:cxn ang="0">
                  <a:pos x="406" y="44"/>
                </a:cxn>
                <a:cxn ang="0">
                  <a:pos x="450" y="1"/>
                </a:cxn>
                <a:cxn ang="0">
                  <a:pos x="450" y="0"/>
                </a:cxn>
                <a:cxn ang="0">
                  <a:pos x="405" y="43"/>
                </a:cxn>
                <a:cxn ang="0">
                  <a:pos x="363" y="88"/>
                </a:cxn>
                <a:cxn ang="0">
                  <a:pos x="283" y="181"/>
                </a:cxn>
                <a:cxn ang="0">
                  <a:pos x="145" y="386"/>
                </a:cxn>
                <a:cxn ang="0">
                  <a:pos x="45" y="611"/>
                </a:cxn>
                <a:cxn ang="0">
                  <a:pos x="0" y="854"/>
                </a:cxn>
                <a:cxn ang="0">
                  <a:pos x="0" y="859"/>
                </a:cxn>
                <a:cxn ang="0">
                  <a:pos x="7" y="878"/>
                </a:cxn>
                <a:cxn ang="0">
                  <a:pos x="7" y="854"/>
                </a:cxn>
              </a:cxnLst>
              <a:rect l="T0" t="T1" r="T2" b="T3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55" name="Freeform 20"/>
            <p:cNvSpPr>
              <a:spLocks/>
            </p:cNvSpPr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>
                <a:gd name="T0" fmla="*/ 0 w 35"/>
                <a:gd name="T1" fmla="*/ 0 h 73"/>
                <a:gd name="T2" fmla="*/ 35 w 35"/>
                <a:gd name="T3" fmla="*/ 73 h 73"/>
              </a:gdLst>
              <a:ahLst/>
              <a:cxnLst>
                <a:cxn ang="0">
                  <a:pos x="0" y="0"/>
                </a:cxn>
                <a:cxn ang="0">
                  <a:pos x="26" y="73"/>
                </a:cxn>
                <a:cxn ang="0">
                  <a:pos x="35" y="73"/>
                </a:cxn>
                <a:cxn ang="0">
                  <a:pos x="0" y="0"/>
                </a:cxn>
              </a:cxnLst>
              <a:rect l="T0" t="T1" r="T2" b="T3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56" name="Freeform 21"/>
            <p:cNvSpPr>
              <a:spLocks/>
            </p:cNvSpPr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>
                <a:gd name="T0" fmla="*/ 0 w 8"/>
                <a:gd name="T1" fmla="*/ 0 h 48"/>
                <a:gd name="T2" fmla="*/ 8 w 8"/>
                <a:gd name="T3" fmla="*/ 48 h 48"/>
              </a:gdLst>
              <a:ahLst/>
              <a:cxnLst>
                <a:cxn ang="0">
                  <a:pos x="7" y="44"/>
                </a:cxn>
                <a:cxn ang="0">
                  <a:pos x="8" y="48"/>
                </a:cxn>
                <a:cxn ang="0">
                  <a:pos x="8" y="19"/>
                </a:cxn>
                <a:cxn ang="0">
                  <a:pos x="1" y="0"/>
                </a:cxn>
                <a:cxn ang="0">
                  <a:pos x="0" y="26"/>
                </a:cxn>
                <a:cxn ang="0">
                  <a:pos x="7" y="44"/>
                </a:cxn>
              </a:cxnLst>
              <a:rect l="T0" t="T1" r="T2" b="T3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57" name="Freeform 22"/>
            <p:cNvSpPr>
              <a:spLocks/>
            </p:cNvSpPr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>
                <a:gd name="T0" fmla="*/ 0 w 52"/>
                <a:gd name="T1" fmla="*/ 0 h 135"/>
                <a:gd name="T2" fmla="*/ 52 w 52"/>
                <a:gd name="T3" fmla="*/ 135 h 135"/>
              </a:gdLst>
              <a:ahLst/>
              <a:cxnLst>
                <a:cxn ang="0">
                  <a:pos x="7" y="18"/>
                </a:cxn>
                <a:cxn ang="0">
                  <a:pos x="0" y="0"/>
                </a:cxn>
                <a:cxn ang="0">
                  <a:pos x="12" y="48"/>
                </a:cxn>
                <a:cxn ang="0">
                  <a:pos x="16" y="62"/>
                </a:cxn>
                <a:cxn ang="0">
                  <a:pos x="51" y="135"/>
                </a:cxn>
                <a:cxn ang="0">
                  <a:pos x="52" y="135"/>
                </a:cxn>
                <a:cxn ang="0">
                  <a:pos x="24" y="56"/>
                </a:cxn>
                <a:cxn ang="0">
                  <a:pos x="7" y="18"/>
                </a:cxn>
              </a:cxnLst>
              <a:rect l="T0" t="T1" r="T2" b="T3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027" name="Group 9"/>
          <p:cNvGrpSpPr>
            <a:grpSpLocks/>
          </p:cNvGrpSpPr>
          <p:nvPr/>
        </p:nvGrpSpPr>
        <p:grpSpPr bwMode="auto">
          <a:xfrm>
            <a:off x="26988" y="0"/>
            <a:ext cx="2357437" cy="6853238"/>
            <a:chOff x="6627813" y="194833"/>
            <a:chExt cx="1952625" cy="5678918"/>
          </a:xfrm>
        </p:grpSpPr>
        <p:sp>
          <p:nvSpPr>
            <p:cNvPr id="1034" name="Freeform 27"/>
            <p:cNvSpPr>
              <a:spLocks/>
            </p:cNvSpPr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>
                <a:gd name="T0" fmla="*/ 0 w 103"/>
                <a:gd name="T1" fmla="*/ 0 h 920"/>
                <a:gd name="T2" fmla="*/ 103 w 103"/>
                <a:gd name="T3" fmla="*/ 920 h 920"/>
              </a:gdLst>
              <a:ahLst/>
              <a:cxnLst>
                <a:cxn ang="0">
                  <a:pos x="7" y="210"/>
                </a:cxn>
                <a:cxn ang="0">
                  <a:pos x="26" y="445"/>
                </a:cxn>
                <a:cxn ang="0">
                  <a:pos x="57" y="679"/>
                </a:cxn>
                <a:cxn ang="0">
                  <a:pos x="101" y="911"/>
                </a:cxn>
                <a:cxn ang="0">
                  <a:pos x="103" y="920"/>
                </a:cxn>
                <a:cxn ang="0">
                  <a:pos x="99" y="874"/>
                </a:cxn>
                <a:cxn ang="0">
                  <a:pos x="99" y="866"/>
                </a:cxn>
                <a:cxn ang="0">
                  <a:pos x="63" y="678"/>
                </a:cxn>
                <a:cxn ang="0">
                  <a:pos x="30" y="444"/>
                </a:cxn>
                <a:cxn ang="0">
                  <a:pos x="9" y="209"/>
                </a:cxn>
                <a:cxn ang="0">
                  <a:pos x="3" y="92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1" y="92"/>
                </a:cxn>
                <a:cxn ang="0">
                  <a:pos x="7" y="210"/>
                </a:cxn>
              </a:cxnLst>
              <a:rect l="T0" t="T1" r="T2" b="T3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35" name="Freeform 28"/>
            <p:cNvSpPr>
              <a:spLocks/>
            </p:cNvSpPr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>
                <a:gd name="T0" fmla="*/ 0 w 88"/>
                <a:gd name="T1" fmla="*/ 0 h 330"/>
                <a:gd name="T2" fmla="*/ 88 w 88"/>
                <a:gd name="T3" fmla="*/ 330 h 330"/>
              </a:gdLst>
              <a:ahLst/>
              <a:cxnLst>
                <a:cxn ang="0">
                  <a:pos x="53" y="229"/>
                </a:cxn>
                <a:cxn ang="0">
                  <a:pos x="88" y="330"/>
                </a:cxn>
                <a:cxn ang="0">
                  <a:pos x="88" y="308"/>
                </a:cxn>
                <a:cxn ang="0">
                  <a:pos x="88" y="304"/>
                </a:cxn>
                <a:cxn ang="0">
                  <a:pos x="62" y="226"/>
                </a:cxn>
                <a:cxn ang="0">
                  <a:pos x="0" y="0"/>
                </a:cxn>
                <a:cxn ang="0">
                  <a:pos x="7" y="63"/>
                </a:cxn>
                <a:cxn ang="0">
                  <a:pos x="53" y="229"/>
                </a:cxn>
              </a:cxnLst>
              <a:rect l="T0" t="T1" r="T2" b="T3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36" name="Freeform 29"/>
            <p:cNvSpPr>
              <a:spLocks/>
            </p:cNvSpPr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>
                <a:gd name="T0" fmla="*/ 0 w 90"/>
                <a:gd name="T1" fmla="*/ 0 h 207"/>
                <a:gd name="T2" fmla="*/ 90 w 90"/>
                <a:gd name="T3" fmla="*/ 207 h 207"/>
              </a:gdLst>
              <a:ahLst/>
              <a:cxnLst>
                <a:cxn ang="0">
                  <a:pos x="6" y="15"/>
                </a:cxn>
                <a:cxn ang="0">
                  <a:pos x="0" y="0"/>
                </a:cxn>
                <a:cxn ang="0">
                  <a:pos x="1" y="29"/>
                </a:cxn>
                <a:cxn ang="0">
                  <a:pos x="42" y="127"/>
                </a:cxn>
                <a:cxn ang="0">
                  <a:pos x="80" y="207"/>
                </a:cxn>
                <a:cxn ang="0">
                  <a:pos x="90" y="207"/>
                </a:cxn>
                <a:cxn ang="0">
                  <a:pos x="50" y="123"/>
                </a:cxn>
                <a:cxn ang="0">
                  <a:pos x="6" y="15"/>
                </a:cxn>
              </a:cxnLst>
              <a:rect l="T0" t="T1" r="T2" b="T3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37" name="Freeform 30"/>
            <p:cNvSpPr>
              <a:spLocks/>
            </p:cNvSpPr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>
                <a:gd name="T0" fmla="*/ 0 w 115"/>
                <a:gd name="T1" fmla="*/ 0 h 467"/>
                <a:gd name="T2" fmla="*/ 115 w 115"/>
                <a:gd name="T3" fmla="*/ 467 h 467"/>
              </a:gdLst>
              <a:ahLst/>
              <a:cxnLst>
                <a:cxn ang="0">
                  <a:pos x="101" y="409"/>
                </a:cxn>
                <a:cxn ang="0">
                  <a:pos x="78" y="344"/>
                </a:cxn>
                <a:cxn ang="0">
                  <a:pos x="29" y="151"/>
                </a:cxn>
                <a:cxn ang="0">
                  <a:pos x="13" y="53"/>
                </a:cxn>
                <a:cxn ang="0">
                  <a:pos x="0" y="0"/>
                </a:cxn>
                <a:cxn ang="0">
                  <a:pos x="21" y="152"/>
                </a:cxn>
                <a:cxn ang="0">
                  <a:pos x="69" y="347"/>
                </a:cxn>
                <a:cxn ang="0">
                  <a:pos x="103" y="441"/>
                </a:cxn>
                <a:cxn ang="0">
                  <a:pos x="115" y="467"/>
                </a:cxn>
                <a:cxn ang="0">
                  <a:pos x="112" y="458"/>
                </a:cxn>
                <a:cxn ang="0">
                  <a:pos x="101" y="409"/>
                </a:cxn>
              </a:cxnLst>
              <a:rect l="T0" t="T1" r="T2" b="T3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38" name="Freeform 31"/>
            <p:cNvSpPr>
              <a:spLocks/>
            </p:cNvSpPr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>
                <a:gd name="T0" fmla="*/ 0 w 36"/>
                <a:gd name="T1" fmla="*/ 0 h 633"/>
                <a:gd name="T2" fmla="*/ 36 w 36"/>
                <a:gd name="T3" fmla="*/ 633 h 633"/>
              </a:gdLst>
              <a:ahLst/>
              <a:cxnLst>
                <a:cxn ang="0">
                  <a:pos x="17" y="633"/>
                </a:cxn>
                <a:cxn ang="0">
                  <a:pos x="13" y="597"/>
                </a:cxn>
                <a:cxn ang="0">
                  <a:pos x="5" y="398"/>
                </a:cxn>
                <a:cxn ang="0">
                  <a:pos x="13" y="198"/>
                </a:cxn>
                <a:cxn ang="0">
                  <a:pos x="22" y="99"/>
                </a:cxn>
                <a:cxn ang="0">
                  <a:pos x="36" y="0"/>
                </a:cxn>
                <a:cxn ang="0">
                  <a:pos x="35" y="0"/>
                </a:cxn>
                <a:cxn ang="0">
                  <a:pos x="20" y="99"/>
                </a:cxn>
                <a:cxn ang="0">
                  <a:pos x="10" y="198"/>
                </a:cxn>
                <a:cxn ang="0">
                  <a:pos x="1" y="398"/>
                </a:cxn>
                <a:cxn ang="0">
                  <a:pos x="7" y="589"/>
                </a:cxn>
                <a:cxn ang="0">
                  <a:pos x="16" y="632"/>
                </a:cxn>
                <a:cxn ang="0">
                  <a:pos x="17" y="633"/>
                </a:cxn>
              </a:cxnLst>
              <a:rect l="T0" t="T1" r="T2" b="T3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39" name="Freeform 32"/>
            <p:cNvSpPr>
              <a:spLocks/>
            </p:cNvSpPr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>
                <a:gd name="T0" fmla="*/ 0 w 28"/>
                <a:gd name="T1" fmla="*/ 0 h 59"/>
                <a:gd name="T2" fmla="*/ 28 w 28"/>
                <a:gd name="T3" fmla="*/ 59 h 59"/>
              </a:gdLst>
              <a:ahLst/>
              <a:cxnLst>
                <a:cxn ang="0">
                  <a:pos x="22" y="59"/>
                </a:cxn>
                <a:cxn ang="0">
                  <a:pos x="28" y="59"/>
                </a:cxn>
                <a:cxn ang="0">
                  <a:pos x="0" y="0"/>
                </a:cxn>
                <a:cxn ang="0">
                  <a:pos x="22" y="59"/>
                </a:cxn>
              </a:cxnLst>
              <a:rect l="T0" t="T1" r="T2" b="T3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40" name="Freeform 33"/>
            <p:cNvSpPr>
              <a:spLocks/>
            </p:cNvSpPr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>
                <a:gd name="T0" fmla="*/ 0 w 17"/>
                <a:gd name="T1" fmla="*/ 0 h 107"/>
                <a:gd name="T2" fmla="*/ 17 w 17"/>
                <a:gd name="T3" fmla="*/ 107 h 107"/>
              </a:gdLst>
              <a:ahLst/>
              <a:cxnLst>
                <a:cxn ang="0">
                  <a:pos x="4" y="54"/>
                </a:cxn>
                <a:cxn ang="0">
                  <a:pos x="17" y="107"/>
                </a:cxn>
                <a:cxn ang="0">
                  <a:pos x="10" y="44"/>
                </a:cxn>
                <a:cxn ang="0">
                  <a:pos x="9" y="43"/>
                </a:cxn>
                <a:cxn ang="0">
                  <a:pos x="0" y="0"/>
                </a:cxn>
                <a:cxn ang="0">
                  <a:pos x="0" y="8"/>
                </a:cxn>
                <a:cxn ang="0">
                  <a:pos x="4" y="54"/>
                </a:cxn>
              </a:cxnLst>
              <a:rect l="T0" t="T1" r="T2" b="T3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41" name="Freeform 34"/>
            <p:cNvSpPr>
              <a:spLocks/>
            </p:cNvSpPr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>
                <a:gd name="T0" fmla="*/ 0 w 294"/>
                <a:gd name="T1" fmla="*/ 0 h 568"/>
                <a:gd name="T2" fmla="*/ 294 w 294"/>
                <a:gd name="T3" fmla="*/ 568 h 568"/>
              </a:gdLst>
              <a:ahLst/>
              <a:cxnLst>
                <a:cxn ang="0">
                  <a:pos x="8" y="553"/>
                </a:cxn>
                <a:cxn ang="0">
                  <a:pos x="35" y="397"/>
                </a:cxn>
                <a:cxn ang="0">
                  <a:pos x="99" y="252"/>
                </a:cxn>
                <a:cxn ang="0">
                  <a:pos x="187" y="119"/>
                </a:cxn>
                <a:cxn ang="0">
                  <a:pos x="238" y="58"/>
                </a:cxn>
                <a:cxn ang="0">
                  <a:pos x="265" y="28"/>
                </a:cxn>
                <a:cxn ang="0">
                  <a:pos x="294" y="0"/>
                </a:cxn>
                <a:cxn ang="0">
                  <a:pos x="293" y="0"/>
                </a:cxn>
                <a:cxn ang="0">
                  <a:pos x="264" y="27"/>
                </a:cxn>
                <a:cxn ang="0">
                  <a:pos x="237" y="56"/>
                </a:cxn>
                <a:cxn ang="0">
                  <a:pos x="185" y="117"/>
                </a:cxn>
                <a:cxn ang="0">
                  <a:pos x="95" y="249"/>
                </a:cxn>
                <a:cxn ang="0">
                  <a:pos x="30" y="396"/>
                </a:cxn>
                <a:cxn ang="0">
                  <a:pos x="0" y="549"/>
                </a:cxn>
                <a:cxn ang="0">
                  <a:pos x="7" y="568"/>
                </a:cxn>
                <a:cxn ang="0">
                  <a:pos x="8" y="553"/>
                </a:cxn>
              </a:cxnLst>
              <a:rect l="T0" t="T1" r="T2" b="T3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42" name="Freeform 35"/>
            <p:cNvSpPr>
              <a:spLocks/>
            </p:cNvSpPr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>
                <a:gd name="T0" fmla="*/ 0 w 25"/>
                <a:gd name="T1" fmla="*/ 0 h 53"/>
                <a:gd name="T2" fmla="*/ 25 w 25"/>
                <a:gd name="T3" fmla="*/ 53 h 53"/>
              </a:gdLst>
              <a:ahLst/>
              <a:cxnLst>
                <a:cxn ang="0">
                  <a:pos x="0" y="0"/>
                </a:cxn>
                <a:cxn ang="0">
                  <a:pos x="19" y="53"/>
                </a:cxn>
                <a:cxn ang="0">
                  <a:pos x="25" y="53"/>
                </a:cxn>
                <a:cxn ang="0">
                  <a:pos x="0" y="0"/>
                </a:cxn>
              </a:cxnLst>
              <a:rect l="T0" t="T1" r="T2" b="T3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43" name="Freeform 36"/>
            <p:cNvSpPr>
              <a:spLocks/>
            </p:cNvSpPr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>
                <a:gd name="T0" fmla="*/ 0 w 29"/>
                <a:gd name="T1" fmla="*/ 0 h 141"/>
                <a:gd name="T2" fmla="*/ 29 w 29"/>
                <a:gd name="T3" fmla="*/ 141 h 141"/>
              </a:gdLst>
              <a:ahLst/>
              <a:cxnLst>
                <a:cxn ang="0">
                  <a:pos x="0" y="0"/>
                </a:cxn>
                <a:cxn ang="0">
                  <a:pos x="7" y="89"/>
                </a:cxn>
                <a:cxn ang="0">
                  <a:pos x="18" y="117"/>
                </a:cxn>
                <a:cxn ang="0">
                  <a:pos x="29" y="141"/>
                </a:cxn>
                <a:cxn ang="0">
                  <a:pos x="27" y="135"/>
                </a:cxn>
                <a:cxn ang="0">
                  <a:pos x="8" y="22"/>
                </a:cxn>
                <a:cxn ang="0">
                  <a:pos x="4" y="11"/>
                </a:cxn>
                <a:cxn ang="0">
                  <a:pos x="0" y="0"/>
                </a:cxn>
              </a:cxnLst>
              <a:rect l="T0" t="T1" r="T2" b="T3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44" name="Freeform 37"/>
            <p:cNvSpPr>
              <a:spLocks/>
            </p:cNvSpPr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>
                <a:gd name="T0" fmla="*/ 0 w 8"/>
                <a:gd name="T1" fmla="*/ 0 h 48"/>
                <a:gd name="T2" fmla="*/ 8 w 8"/>
                <a:gd name="T3" fmla="*/ 48 h 48"/>
              </a:gdLst>
              <a:ahLst/>
              <a:cxnLst>
                <a:cxn ang="0">
                  <a:pos x="0" y="26"/>
                </a:cxn>
                <a:cxn ang="0">
                  <a:pos x="4" y="37"/>
                </a:cxn>
                <a:cxn ang="0">
                  <a:pos x="8" y="48"/>
                </a:cxn>
                <a:cxn ang="0">
                  <a:pos x="7" y="19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0" y="26"/>
                </a:cxn>
              </a:cxnLst>
              <a:rect l="T0" t="T1" r="T2" b="T3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45" name="Freeform 38"/>
            <p:cNvSpPr>
              <a:spLocks/>
            </p:cNvSpPr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>
                <a:gd name="T0" fmla="*/ 0 w 44"/>
                <a:gd name="T1" fmla="*/ 0 h 111"/>
                <a:gd name="T2" fmla="*/ 44 w 44"/>
                <a:gd name="T3" fmla="*/ 111 h 111"/>
              </a:gdLst>
              <a:ahLst/>
              <a:cxnLst>
                <a:cxn ang="0">
                  <a:pos x="11" y="28"/>
                </a:cxn>
                <a:cxn ang="0">
                  <a:pos x="0" y="0"/>
                </a:cxn>
                <a:cxn ang="0">
                  <a:pos x="11" y="49"/>
                </a:cxn>
                <a:cxn ang="0">
                  <a:pos x="14" y="58"/>
                </a:cxn>
                <a:cxn ang="0">
                  <a:pos x="39" y="111"/>
                </a:cxn>
                <a:cxn ang="0">
                  <a:pos x="44" y="111"/>
                </a:cxn>
                <a:cxn ang="0">
                  <a:pos x="22" y="52"/>
                </a:cxn>
                <a:cxn ang="0">
                  <a:pos x="11" y="28"/>
                </a:cxn>
              </a:cxnLst>
              <a:rect l="T0" t="T1" r="T2" b="T3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7" name="Rectangle 6"/>
          <p:cNvSpPr/>
          <p:nvPr/>
        </p:nvSpPr>
        <p:spPr>
          <a:xfrm>
            <a:off x="0" y="0"/>
            <a:ext cx="182563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29" name="Title Placeholder 1"/>
          <p:cNvSpPr>
            <a:spLocks noGrp="1"/>
          </p:cNvSpPr>
          <p:nvPr>
            <p:ph type="title"/>
          </p:nvPr>
        </p:nvSpPr>
        <p:spPr bwMode="auto">
          <a:xfrm>
            <a:off x="2592388" y="623888"/>
            <a:ext cx="8912225" cy="128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3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589213" y="2133600"/>
            <a:ext cx="89154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2B39DBC-F3DC-4D93-A2AA-D1B02F4ECBA6}" type="datetimeFigureOut">
              <a:rPr lang="uk-UA"/>
              <a:pPr>
                <a:defRPr/>
              </a:pPr>
              <a:t>13.11.2019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3" y="787400"/>
            <a:ext cx="7794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2000" smtClean="0">
                <a:solidFill>
                  <a:srgbClr val="FEFFFF"/>
                </a:solidFill>
                <a:latin typeface="+mn-lt"/>
              </a:defRPr>
            </a:lvl1pPr>
          </a:lstStyle>
          <a:p>
            <a:pPr>
              <a:defRPr/>
            </a:pPr>
            <a:fld id="{3C0126FD-3BE4-4F66-882D-C65EA1EB984C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</p:sldLayoutIdLst>
  <p:txStyles>
    <p:titleStyle>
      <a:lvl1pPr algn="l" defTabSz="457200" rtl="0" fontAlgn="base">
        <a:spcBef>
          <a:spcPct val="0"/>
        </a:spcBef>
        <a:spcAft>
          <a:spcPct val="0"/>
        </a:spcAft>
        <a:defRPr sz="3600" kern="1200">
          <a:solidFill>
            <a:srgbClr val="262626"/>
          </a:solidFill>
          <a:latin typeface="+mj-lt"/>
          <a:ea typeface="+mj-ea"/>
          <a:cs typeface="+mj-cs"/>
        </a:defRPr>
      </a:lvl1pPr>
      <a:lvl2pPr algn="l" defTabSz="457200" rtl="0" fontAlgn="base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itchFamily="34" charset="0"/>
        </a:defRPr>
      </a:lvl2pPr>
      <a:lvl3pPr algn="l" defTabSz="457200" rtl="0" fontAlgn="base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itchFamily="34" charset="0"/>
        </a:defRPr>
      </a:lvl3pPr>
      <a:lvl4pPr algn="l" defTabSz="457200" rtl="0" fontAlgn="base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itchFamily="34" charset="0"/>
        </a:defRPr>
      </a:lvl4pPr>
      <a:lvl5pPr algn="l" defTabSz="457200" rtl="0" fontAlgn="base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7" name="Picture 5" descr="13293961841561590411_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8433" name="Заголовок 1"/>
          <p:cNvSpPr>
            <a:spLocks noGrp="1"/>
          </p:cNvSpPr>
          <p:nvPr>
            <p:ph type="ctrTitle"/>
          </p:nvPr>
        </p:nvSpPr>
        <p:spPr>
          <a:xfrm>
            <a:off x="1960563" y="0"/>
            <a:ext cx="8915400" cy="2928938"/>
          </a:xfrm>
        </p:spPr>
        <p:txBody>
          <a:bodyPr/>
          <a:lstStyle/>
          <a:p>
            <a:pPr algn="ctr"/>
            <a:r>
              <a:rPr lang="uk-UA" b="1" i="1" dirty="0" smtClean="0">
                <a:solidFill>
                  <a:schemeClr val="tx2"/>
                </a:solidFill>
                <a:latin typeface="Baskerville Old Face" pitchFamily="18" charset="0"/>
              </a:rPr>
              <a:t>Заклад дошкільної освіти </a:t>
            </a:r>
            <a:br>
              <a:rPr lang="uk-UA" b="1" i="1" dirty="0" smtClean="0">
                <a:solidFill>
                  <a:schemeClr val="tx2"/>
                </a:solidFill>
                <a:latin typeface="Baskerville Old Face" pitchFamily="18" charset="0"/>
              </a:rPr>
            </a:br>
            <a:r>
              <a:rPr lang="uk-UA" b="1" i="1" dirty="0" smtClean="0">
                <a:solidFill>
                  <a:schemeClr val="tx2"/>
                </a:solidFill>
                <a:latin typeface="Baskerville Old Face" pitchFamily="18" charset="0"/>
              </a:rPr>
              <a:t>№ 42</a:t>
            </a:r>
            <a:r>
              <a:rPr lang="uk-UA" b="1" dirty="0" smtClean="0">
                <a:solidFill>
                  <a:schemeClr val="tx2"/>
                </a:solidFill>
                <a:latin typeface="Baskerville Old Face" pitchFamily="18" charset="0"/>
              </a:rPr>
              <a:t> </a:t>
            </a:r>
            <a:br>
              <a:rPr lang="uk-UA" b="1" dirty="0" smtClean="0">
                <a:solidFill>
                  <a:schemeClr val="tx2"/>
                </a:solidFill>
                <a:latin typeface="Baskerville Old Face" pitchFamily="18" charset="0"/>
              </a:rPr>
            </a:br>
            <a:endParaRPr lang="ru-RU" b="1" dirty="0" smtClean="0">
              <a:solidFill>
                <a:schemeClr val="tx2"/>
              </a:solidFill>
              <a:latin typeface="Baskerville Old Face" pitchFamily="18" charset="0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613" y="623888"/>
            <a:ext cx="9525000" cy="1281112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Предметне розвивальне середовище</a:t>
            </a:r>
            <a:endParaRPr lang="uk-UA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69950" y="1455738"/>
            <a:ext cx="5367338" cy="3778250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uk-UA" sz="24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А також</a:t>
            </a: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sz="2400" b="1" i="1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Медичний </a:t>
            </a:r>
            <a:r>
              <a:rPr lang="uk-UA" sz="2400" b="1" i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кабінет</a:t>
            </a:r>
            <a:r>
              <a:rPr lang="uk-UA" sz="2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uk-UA" sz="2400" i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sz="2400" b="1" i="1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Методичний кабінет</a:t>
            </a: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sz="2400" b="1" i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Куточок </a:t>
            </a:r>
            <a:r>
              <a:rPr lang="uk-UA" sz="2400" b="1" i="1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лісу</a:t>
            </a: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sz="2400" b="1" i="1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Город</a:t>
            </a: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sz="2400" b="1" i="1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Басейн</a:t>
            </a:r>
            <a:endParaRPr lang="uk-UA" sz="24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Рисунок 3" descr="Изображение 12 37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72295" y="1456026"/>
            <a:ext cx="3616655" cy="2378731"/>
          </a:xfrm>
          <a:prstGeom prst="roundRect">
            <a:avLst/>
          </a:prstGeom>
          <a:noFill/>
          <a:ln w="76200">
            <a:noFill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/>
          <a:srcRect l="7922" t="7828" r="7760" b="12250"/>
          <a:stretch/>
        </p:blipFill>
        <p:spPr>
          <a:xfrm>
            <a:off x="4859780" y="1456026"/>
            <a:ext cx="3138984" cy="2378731"/>
          </a:xfrm>
          <a:prstGeom prst="round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/>
          <a:srcRect t="32924" b="1"/>
          <a:stretch/>
        </p:blipFill>
        <p:spPr>
          <a:xfrm>
            <a:off x="718291" y="4501188"/>
            <a:ext cx="3239559" cy="2280883"/>
          </a:xfrm>
          <a:prstGeom prst="round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8" name="Рисунок 7" descr="C:\Users\User\Desktop\САЙТ\ГОЛОВНА\Новини\02.07.2014 ВІДКРИТТЯ БАСЕЙНУ\IMG_4832.jpg"/>
          <p:cNvPicPr/>
          <p:nvPr/>
        </p:nvPicPr>
        <p:blipFill rotWithShape="1">
          <a:blip r:embed="rId5" cstate="print"/>
          <a:srcRect l="5139" r="5929" b="11331"/>
          <a:stretch/>
        </p:blipFill>
        <p:spPr bwMode="auto">
          <a:xfrm>
            <a:off x="4531056" y="4094328"/>
            <a:ext cx="3467707" cy="2687743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9" name="Рисунок 8" descr="Изображение 12 376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72295" y="4094328"/>
            <a:ext cx="3132317" cy="2687743"/>
          </a:xfrm>
          <a:prstGeom prst="roundRect">
            <a:avLst/>
          </a:prstGeom>
          <a:noFill/>
          <a:ln w="76200">
            <a:noFill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4475" y="255588"/>
            <a:ext cx="10099675" cy="1281112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b="1" u="sng" dirty="0">
                <a:solidFill>
                  <a:schemeClr val="accent3">
                    <a:lumMod val="50000"/>
                  </a:schemeClr>
                </a:solidFill>
              </a:rPr>
              <a:t>У дошкільному закладі працюють такі гуртки</a:t>
            </a:r>
            <a:endParaRPr lang="uk-UA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8674" name="Объект 2"/>
          <p:cNvSpPr>
            <a:spLocks noGrp="1"/>
          </p:cNvSpPr>
          <p:nvPr>
            <p:ph idx="1"/>
          </p:nvPr>
        </p:nvSpPr>
        <p:spPr>
          <a:xfrm>
            <a:off x="269875" y="1536700"/>
            <a:ext cx="6486525" cy="4673600"/>
          </a:xfrm>
        </p:spPr>
        <p:txBody>
          <a:bodyPr/>
          <a:lstStyle/>
          <a:p>
            <a:r>
              <a:rPr lang="uk-UA" b="1" i="1" dirty="0" smtClean="0">
                <a:solidFill>
                  <a:schemeClr val="tx1"/>
                </a:solidFill>
                <a:latin typeface="Arial Black" pitchFamily="34" charset="0"/>
              </a:rPr>
              <a:t>Гурток з вивчення англійської мови. </a:t>
            </a:r>
            <a:r>
              <a:rPr lang="uk-UA" b="1" i="1" dirty="0" smtClean="0">
                <a:solidFill>
                  <a:schemeClr val="tx1"/>
                </a:solidFill>
              </a:rPr>
              <a:t>Керівник гуртка – Забара Олена Євгенівна</a:t>
            </a:r>
            <a:r>
              <a:rPr lang="uk-UA" b="1" i="1" smtClean="0">
                <a:solidFill>
                  <a:schemeClr val="tx1"/>
                </a:solidFill>
              </a:rPr>
              <a:t>, освіта  </a:t>
            </a:r>
            <a:r>
              <a:rPr lang="uk-UA" b="1" i="1" dirty="0" smtClean="0">
                <a:solidFill>
                  <a:schemeClr val="tx1"/>
                </a:solidFill>
              </a:rPr>
              <a:t>вища,  Ужгородський національний університет за спеціальністю бакалавр філології «Англійська мова та література» </a:t>
            </a:r>
          </a:p>
          <a:p>
            <a:r>
              <a:rPr lang="uk-UA" b="1" i="1" dirty="0" smtClean="0">
                <a:solidFill>
                  <a:schemeClr val="tx1"/>
                </a:solidFill>
                <a:latin typeface="Arial Black" pitchFamily="34" charset="0"/>
              </a:rPr>
              <a:t>Гурток сучасного танцю. </a:t>
            </a:r>
            <a:r>
              <a:rPr lang="uk-UA" b="1" i="1" dirty="0" smtClean="0">
                <a:solidFill>
                  <a:schemeClr val="tx1"/>
                </a:solidFill>
              </a:rPr>
              <a:t>Керівник гуртка – </a:t>
            </a:r>
            <a:r>
              <a:rPr lang="uk-UA" b="1" i="1" dirty="0" err="1" smtClean="0">
                <a:solidFill>
                  <a:schemeClr val="tx1"/>
                </a:solidFill>
              </a:rPr>
              <a:t>Іванчо</a:t>
            </a:r>
            <a:r>
              <a:rPr lang="uk-UA" b="1" i="1" dirty="0" smtClean="0">
                <a:solidFill>
                  <a:schemeClr val="tx1"/>
                </a:solidFill>
              </a:rPr>
              <a:t> Світлана Василівна, освіта середня спеціальна, закінчила Ужгородське училище культури, 2006р.  за спеціальністю «Хореографія».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t="6870" b="6087"/>
          <a:stretch/>
        </p:blipFill>
        <p:spPr>
          <a:xfrm>
            <a:off x="6413829" y="3905453"/>
            <a:ext cx="3048677" cy="2750024"/>
          </a:xfrm>
          <a:prstGeom prst="round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5" name="Рисунок 4" descr="C:\Users\User\Downloads\IMG_7594.JPG"/>
          <p:cNvPicPr/>
          <p:nvPr/>
        </p:nvPicPr>
        <p:blipFill rotWithShape="1">
          <a:blip r:embed="rId3" cstate="print"/>
          <a:srcRect t="31583" b="5621"/>
          <a:stretch/>
        </p:blipFill>
        <p:spPr bwMode="auto">
          <a:xfrm>
            <a:off x="1854873" y="4444539"/>
            <a:ext cx="4244495" cy="221093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6" name="Рисунок 5" descr="C:\Users\User\Downloads\фото №1.JPG"/>
          <p:cNvPicPr/>
          <p:nvPr/>
        </p:nvPicPr>
        <p:blipFill rotWithShape="1">
          <a:blip r:embed="rId4" cstate="print"/>
          <a:srcRect b="16725"/>
          <a:stretch/>
        </p:blipFill>
        <p:spPr bwMode="auto">
          <a:xfrm>
            <a:off x="8163251" y="1149930"/>
            <a:ext cx="3495675" cy="3236225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70075" y="269875"/>
            <a:ext cx="9634538" cy="127952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sz="2800" b="1" dirty="0">
                <a:solidFill>
                  <a:schemeClr val="accent3">
                    <a:lumMod val="50000"/>
                  </a:schemeClr>
                </a:solidFill>
              </a:rPr>
              <a:t>Впровадження інноваційних </a:t>
            </a:r>
            <a:r>
              <a:rPr lang="uk-UA" sz="2800" b="1" dirty="0" smtClean="0">
                <a:solidFill>
                  <a:schemeClr val="accent3">
                    <a:lumMod val="50000"/>
                  </a:schemeClr>
                </a:solidFill>
              </a:rPr>
              <a:t>технологій</a:t>
            </a:r>
            <a:r>
              <a:rPr lang="uk-UA" sz="28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uk-UA" sz="2800" b="1" dirty="0" smtClean="0">
                <a:solidFill>
                  <a:schemeClr val="accent3">
                    <a:lumMod val="50000"/>
                  </a:schemeClr>
                </a:solidFill>
              </a:rPr>
              <a:t>та </a:t>
            </a:r>
            <a:r>
              <a:rPr lang="uk-UA" sz="2800" b="1" dirty="0">
                <a:solidFill>
                  <a:schemeClr val="accent3">
                    <a:lumMod val="50000"/>
                  </a:schemeClr>
                </a:solidFill>
              </a:rPr>
              <a:t>програм в навчально-виховний </a:t>
            </a:r>
            <a:r>
              <a:rPr lang="uk-UA" sz="2800" b="1" dirty="0" smtClean="0">
                <a:solidFill>
                  <a:schemeClr val="accent3">
                    <a:lumMod val="50000"/>
                  </a:schemeClr>
                </a:solidFill>
              </a:rPr>
              <a:t>процес ЗДО </a:t>
            </a:r>
            <a:r>
              <a:rPr lang="uk-UA" sz="2800" b="1" dirty="0">
                <a:solidFill>
                  <a:schemeClr val="accent3">
                    <a:lumMod val="50000"/>
                  </a:schemeClr>
                </a:solidFill>
              </a:rPr>
              <a:t>№ 42</a:t>
            </a:r>
            <a:endParaRPr lang="uk-UA" sz="28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9698" name="Объект 2"/>
          <p:cNvSpPr>
            <a:spLocks noGrp="1"/>
          </p:cNvSpPr>
          <p:nvPr>
            <p:ph idx="1"/>
          </p:nvPr>
        </p:nvSpPr>
        <p:spPr>
          <a:xfrm>
            <a:off x="760413" y="1409700"/>
            <a:ext cx="8276709" cy="5448300"/>
          </a:xfrm>
        </p:spPr>
        <p:txBody>
          <a:bodyPr/>
          <a:lstStyle/>
          <a:p>
            <a:r>
              <a:rPr lang="uk-UA" sz="1600" b="1" i="1" dirty="0" smtClean="0">
                <a:solidFill>
                  <a:schemeClr val="tx1"/>
                </a:solidFill>
              </a:rPr>
              <a:t>Авторська інтегрована особистісна технологія «Віконечко в світ» (Якименко С.І.), використовують вихователі всіх груп при плануванні та проведені навчально-виховної роботи у дошкільному закладі. </a:t>
            </a:r>
          </a:p>
          <a:p>
            <a:r>
              <a:rPr lang="uk-UA" sz="1600" b="1" i="1" dirty="0" smtClean="0">
                <a:solidFill>
                  <a:schemeClr val="tx1"/>
                </a:solidFill>
              </a:rPr>
              <a:t>Авторська експериментальна програма «Ознайомлення дошкільників з театром» та методика роботи з організації театралізованої діяльності в дошкільному закладі (Л.Макаренко).</a:t>
            </a:r>
          </a:p>
          <a:p>
            <a:r>
              <a:rPr lang="uk-UA" sz="1600" b="1" i="1" dirty="0" smtClean="0">
                <a:solidFill>
                  <a:schemeClr val="tx1"/>
                </a:solidFill>
              </a:rPr>
              <a:t> «Художнє слово і дитяче мовлення», «Розвиток зв’язного мовлення» (Н.Гавриш).</a:t>
            </a:r>
          </a:p>
          <a:p>
            <a:r>
              <a:rPr lang="uk-UA" sz="1600" b="1" i="1" dirty="0" smtClean="0">
                <a:solidFill>
                  <a:schemeClr val="tx1"/>
                </a:solidFill>
              </a:rPr>
              <a:t>Технології формування у дошкільників основ свідомого ставлення до власного здоров’я. Сучасні оздоровчі технології для молодших дошкільнят (Н.Ф.Денисенко).</a:t>
            </a:r>
          </a:p>
          <a:p>
            <a:r>
              <a:rPr lang="uk-UA" sz="1600" b="1" i="1" dirty="0" smtClean="0">
                <a:solidFill>
                  <a:schemeClr val="tx1"/>
                </a:solidFill>
              </a:rPr>
              <a:t>Методика використання схем – моделей у лексично граматичній – роботі ( К.Крутій ).</a:t>
            </a:r>
          </a:p>
          <a:p>
            <a:pPr>
              <a:buNone/>
            </a:pPr>
            <a:endParaRPr lang="uk-UA" sz="1600" b="1" i="1" dirty="0" smtClean="0">
              <a:solidFill>
                <a:schemeClr val="tx1"/>
              </a:solidFill>
            </a:endParaRPr>
          </a:p>
          <a:p>
            <a:r>
              <a:rPr lang="uk-UA" sz="1600" b="1" i="1" dirty="0" smtClean="0">
                <a:solidFill>
                  <a:schemeClr val="tx1"/>
                </a:solidFill>
              </a:rPr>
              <a:t>Авторська система навчально-виховних блоків «Відкриваємо, перетворюємо світ» (Н.Лаба, Т.</a:t>
            </a:r>
            <a:r>
              <a:rPr lang="uk-UA" sz="1600" b="1" i="1" dirty="0" err="1" smtClean="0">
                <a:solidFill>
                  <a:schemeClr val="tx1"/>
                </a:solidFill>
              </a:rPr>
              <a:t>Поніманська</a:t>
            </a:r>
            <a:r>
              <a:rPr lang="uk-UA" sz="1600" b="1" i="1" dirty="0" smtClean="0">
                <a:solidFill>
                  <a:schemeClr val="tx1"/>
                </a:solidFill>
              </a:rPr>
              <a:t>).</a:t>
            </a:r>
          </a:p>
          <a:p>
            <a:endParaRPr lang="uk-UA" sz="1400" dirty="0" smtClean="0"/>
          </a:p>
        </p:txBody>
      </p:sp>
      <p:pic>
        <p:nvPicPr>
          <p:cNvPr id="4" name="Picture 5" descr="D:\42\IMG_2863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8969016" y="1467223"/>
            <a:ext cx="3222984" cy="2164379"/>
          </a:xfrm>
          <a:prstGeom prst="roundRect">
            <a:avLst/>
          </a:prstGeom>
          <a:noFill/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  <a:extLst/>
        </p:spPr>
      </p:pic>
      <p:pic>
        <p:nvPicPr>
          <p:cNvPr id="5" name="Picture 2" descr="F:\Баннер\IMG_28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63824" y="4626592"/>
            <a:ext cx="3024284" cy="20308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slope"/>
            <a:contourClr>
              <a:srgbClr val="969696"/>
            </a:contourClr>
          </a:sp3d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D:\42\IMG_57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56548" y="2106906"/>
            <a:ext cx="3730652" cy="2455345"/>
          </a:xfrm>
          <a:prstGeom prst="roundRect">
            <a:avLst/>
          </a:prstGeom>
          <a:ln w="190500" cap="sq">
            <a:noFill/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artDeco"/>
            <a:extrusionClr>
              <a:srgbClr val="000000"/>
            </a:extrusionClr>
          </a:sp3d>
        </p:spPr>
      </p:pic>
      <p:sp>
        <p:nvSpPr>
          <p:cNvPr id="30722" name="Объект 2"/>
          <p:cNvSpPr>
            <a:spLocks noGrp="1"/>
          </p:cNvSpPr>
          <p:nvPr>
            <p:ph idx="1"/>
          </p:nvPr>
        </p:nvSpPr>
        <p:spPr>
          <a:xfrm>
            <a:off x="1770063" y="304800"/>
            <a:ext cx="10117137" cy="3778250"/>
          </a:xfrm>
        </p:spPr>
        <p:txBody>
          <a:bodyPr/>
          <a:lstStyle/>
          <a:p>
            <a:pPr marL="0" indent="0">
              <a:buFont typeface="Wingdings 3" pitchFamily="18" charset="2"/>
              <a:buNone/>
            </a:pPr>
            <a:r>
              <a:rPr lang="uk-UA" b="1" u="sng" smtClean="0">
                <a:solidFill>
                  <a:schemeClr val="tx1"/>
                </a:solidFill>
                <a:latin typeface="Arial Black" pitchFamily="34" charset="0"/>
              </a:rPr>
              <a:t>Особливу увагу приділяємо роботі з молодими спеціалістами. </a:t>
            </a:r>
            <a:r>
              <a:rPr lang="uk-UA" b="1" i="1" smtClean="0">
                <a:solidFill>
                  <a:schemeClr val="tx1"/>
                </a:solidFill>
              </a:rPr>
              <a:t>Адже старт трудової діяльності дуже відповідальний і важливий етап у професійному становленні молодого педагога. У нашому дошкільному закладі дієвими формами роботи з молодими спеціалістами стали години педагогічної майстерності, майстер-класи, педагогічна майстерня, де молоді спеціалісти одержують дієву практичну допомогу з усіх складних питань розвитку, навчання та виховання дітей</a:t>
            </a:r>
            <a:r>
              <a:rPr lang="uk-UA" b="1" smtClean="0">
                <a:solidFill>
                  <a:schemeClr val="tx1"/>
                </a:solidFill>
              </a:rPr>
              <a:t>.</a:t>
            </a:r>
          </a:p>
          <a:p>
            <a:pPr marL="0" indent="0">
              <a:buFont typeface="Wingdings 3" pitchFamily="18" charset="2"/>
              <a:buNone/>
            </a:pPr>
            <a:endParaRPr lang="uk-UA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5417846" y="4094305"/>
            <a:ext cx="3520493" cy="2644370"/>
          </a:xfrm>
          <a:prstGeom prst="round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195837" y="4082422"/>
            <a:ext cx="4002206" cy="2668137"/>
          </a:xfrm>
          <a:prstGeom prst="round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6" name="Рисунок 5" descr="D:\From_C(Не удалять!!)\Users\1\Desktop\фото\педрада 26.11.2014\IMG_20141126_14092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74961" y="2028919"/>
            <a:ext cx="4094329" cy="2611320"/>
          </a:xfrm>
          <a:prstGeom prst="roundRect">
            <a:avLst/>
          </a:prstGeom>
          <a:noFill/>
          <a:ln w="76200">
            <a:noFill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Заголовок 1"/>
          <p:cNvSpPr>
            <a:spLocks noGrp="1"/>
          </p:cNvSpPr>
          <p:nvPr>
            <p:ph type="title"/>
          </p:nvPr>
        </p:nvSpPr>
        <p:spPr>
          <a:xfrm>
            <a:off x="1582738" y="406400"/>
            <a:ext cx="10045700" cy="2446338"/>
          </a:xfrm>
        </p:spPr>
        <p:txBody>
          <a:bodyPr/>
          <a:lstStyle/>
          <a:p>
            <a:pPr algn="just"/>
            <a:r>
              <a:rPr lang="uk-UA" sz="2400" b="1" i="1" dirty="0" smtClean="0">
                <a:solidFill>
                  <a:schemeClr val="tx1"/>
                </a:solidFill>
              </a:rPr>
              <a:t>У закладі функціонують три групи з двомовним навчанням </a:t>
            </a:r>
            <a:r>
              <a:rPr lang="uk-UA" sz="2400" b="1" i="1" dirty="0" smtClean="0">
                <a:solidFill>
                  <a:schemeClr val="tx1"/>
                </a:solidFill>
                <a:latin typeface="Arial Black" pitchFamily="34" charset="0"/>
              </a:rPr>
              <a:t>(словацькою та українською мовами</a:t>
            </a:r>
            <a:r>
              <a:rPr lang="uk-UA" sz="2400" b="1" i="1" dirty="0" smtClean="0">
                <a:solidFill>
                  <a:schemeClr val="tx1"/>
                </a:solidFill>
              </a:rPr>
              <a:t>), метою яких є дати можливість дітям </a:t>
            </a:r>
            <a:r>
              <a:rPr lang="ru-RU" sz="2400" b="1" i="1" dirty="0" err="1" smtClean="0">
                <a:solidFill>
                  <a:schemeClr val="tx1"/>
                </a:solidFill>
              </a:rPr>
              <a:t>оволодіти</a:t>
            </a:r>
            <a:r>
              <a:rPr lang="ru-RU" sz="2400" b="1" i="1" dirty="0" smtClean="0">
                <a:solidFill>
                  <a:schemeClr val="tx1"/>
                </a:solidFill>
              </a:rPr>
              <a:t> знаниями, </a:t>
            </a:r>
            <a:r>
              <a:rPr lang="ru-RU" sz="2400" b="1" i="1" dirty="0" err="1" smtClean="0">
                <a:solidFill>
                  <a:schemeClr val="tx1"/>
                </a:solidFill>
              </a:rPr>
              <a:t>уміннями</a:t>
            </a:r>
            <a:r>
              <a:rPr lang="ru-RU" sz="2400" b="1" i="1" dirty="0" smtClean="0">
                <a:solidFill>
                  <a:schemeClr val="tx1"/>
                </a:solidFill>
              </a:rPr>
              <a:t> та </a:t>
            </a:r>
            <a:r>
              <a:rPr lang="ru-RU" sz="2400" b="1" i="1" dirty="0" err="1" smtClean="0">
                <a:solidFill>
                  <a:schemeClr val="tx1"/>
                </a:solidFill>
              </a:rPr>
              <a:t>навичками</a:t>
            </a:r>
            <a:r>
              <a:rPr lang="ru-RU" sz="2400" b="1" i="1" dirty="0" smtClean="0">
                <a:solidFill>
                  <a:schemeClr val="tx1"/>
                </a:solidFill>
              </a:rPr>
              <a:t> </a:t>
            </a:r>
            <a:r>
              <a:rPr lang="ru-RU" sz="2400" b="1" i="1" dirty="0" err="1" smtClean="0">
                <a:solidFill>
                  <a:schemeClr val="tx1"/>
                </a:solidFill>
              </a:rPr>
              <a:t>згідно</a:t>
            </a:r>
            <a:r>
              <a:rPr lang="ru-RU" sz="2400" b="1" i="1" dirty="0" smtClean="0">
                <a:solidFill>
                  <a:schemeClr val="tx1"/>
                </a:solidFill>
              </a:rPr>
              <a:t> </a:t>
            </a:r>
            <a:r>
              <a:rPr lang="ru-RU" sz="2400" b="1" i="1" dirty="0" err="1" smtClean="0">
                <a:solidFill>
                  <a:schemeClr val="tx1"/>
                </a:solidFill>
              </a:rPr>
              <a:t>діючої</a:t>
            </a:r>
            <a:r>
              <a:rPr lang="ru-RU" sz="2400" b="1" i="1" dirty="0" smtClean="0">
                <a:solidFill>
                  <a:schemeClr val="tx1"/>
                </a:solidFill>
              </a:rPr>
              <a:t> </a:t>
            </a:r>
            <a:r>
              <a:rPr lang="ru-RU" sz="2400" b="1" i="1" dirty="0" err="1" smtClean="0">
                <a:solidFill>
                  <a:schemeClr val="tx1"/>
                </a:solidFill>
              </a:rPr>
              <a:t>програми</a:t>
            </a:r>
            <a:r>
              <a:rPr lang="ru-RU" sz="2400" b="1" i="1" dirty="0" smtClean="0">
                <a:solidFill>
                  <a:schemeClr val="tx1"/>
                </a:solidFill>
              </a:rPr>
              <a:t>, шляхом </a:t>
            </a:r>
            <a:r>
              <a:rPr lang="ru-RU" sz="2400" b="1" i="1" dirty="0" err="1" smtClean="0">
                <a:solidFill>
                  <a:schemeClr val="tx1"/>
                </a:solidFill>
              </a:rPr>
              <a:t>викладання</a:t>
            </a:r>
            <a:r>
              <a:rPr lang="ru-RU" sz="2400" b="1" i="1" dirty="0" smtClean="0">
                <a:solidFill>
                  <a:schemeClr val="tx1"/>
                </a:solidFill>
              </a:rPr>
              <a:t> та </a:t>
            </a:r>
            <a:r>
              <a:rPr lang="ru-RU" sz="2400" b="1" i="1" dirty="0" err="1" smtClean="0">
                <a:solidFill>
                  <a:schemeClr val="tx1"/>
                </a:solidFill>
              </a:rPr>
              <a:t>спілкування</a:t>
            </a:r>
            <a:r>
              <a:rPr lang="ru-RU" sz="2400" b="1" i="1" dirty="0" smtClean="0">
                <a:solidFill>
                  <a:schemeClr val="tx1"/>
                </a:solidFill>
              </a:rPr>
              <a:t> </a:t>
            </a:r>
            <a:r>
              <a:rPr lang="ru-RU" sz="2400" b="1" i="1" dirty="0" err="1" smtClean="0">
                <a:solidFill>
                  <a:schemeClr val="tx1"/>
                </a:solidFill>
              </a:rPr>
              <a:t>з</a:t>
            </a:r>
            <a:r>
              <a:rPr lang="ru-RU" sz="2400" b="1" i="1" dirty="0" smtClean="0">
                <a:solidFill>
                  <a:schemeClr val="tx1"/>
                </a:solidFill>
              </a:rPr>
              <a:t> </a:t>
            </a:r>
            <a:r>
              <a:rPr lang="ru-RU" sz="2400" b="1" i="1" dirty="0" err="1" smtClean="0">
                <a:solidFill>
                  <a:schemeClr val="tx1"/>
                </a:solidFill>
              </a:rPr>
              <a:t>дітьми</a:t>
            </a:r>
            <a:r>
              <a:rPr lang="ru-RU" sz="2400" b="1" i="1" dirty="0" smtClean="0">
                <a:solidFill>
                  <a:schemeClr val="tx1"/>
                </a:solidFill>
              </a:rPr>
              <a:t> </a:t>
            </a:r>
            <a:r>
              <a:rPr lang="ru-RU" sz="2400" b="1" i="1" dirty="0" err="1" smtClean="0">
                <a:solidFill>
                  <a:schemeClr val="tx1"/>
                </a:solidFill>
              </a:rPr>
              <a:t>українською</a:t>
            </a:r>
            <a:r>
              <a:rPr lang="ru-RU" sz="2400" b="1" i="1" dirty="0" smtClean="0">
                <a:solidFill>
                  <a:schemeClr val="tx1"/>
                </a:solidFill>
              </a:rPr>
              <a:t> </a:t>
            </a:r>
            <a:r>
              <a:rPr lang="ru-RU" sz="2400" b="1" i="1" dirty="0" err="1" smtClean="0">
                <a:solidFill>
                  <a:schemeClr val="tx1"/>
                </a:solidFill>
              </a:rPr>
              <a:t>та</a:t>
            </a:r>
            <a:r>
              <a:rPr lang="ru-RU" sz="2400" b="1" i="1" dirty="0" smtClean="0">
                <a:solidFill>
                  <a:schemeClr val="tx1"/>
                </a:solidFill>
              </a:rPr>
              <a:t> </a:t>
            </a:r>
            <a:r>
              <a:rPr lang="ru-RU" sz="2400" b="1" i="1" dirty="0" err="1" smtClean="0">
                <a:solidFill>
                  <a:schemeClr val="tx1"/>
                </a:solidFill>
              </a:rPr>
              <a:t>словацькою</a:t>
            </a:r>
            <a:r>
              <a:rPr lang="ru-RU" sz="2400" b="1" i="1" dirty="0" smtClean="0">
                <a:solidFill>
                  <a:schemeClr val="tx1"/>
                </a:solidFill>
              </a:rPr>
              <a:t> </a:t>
            </a:r>
            <a:r>
              <a:rPr lang="ru-RU" sz="2400" b="1" i="1" dirty="0" err="1" smtClean="0">
                <a:solidFill>
                  <a:schemeClr val="tx1"/>
                </a:solidFill>
              </a:rPr>
              <a:t>мовами</a:t>
            </a:r>
            <a:r>
              <a:rPr lang="ru-RU" sz="2400" b="1" i="1" dirty="0" smtClean="0">
                <a:solidFill>
                  <a:schemeClr val="tx1"/>
                </a:solidFill>
              </a:rPr>
              <a:t>, </a:t>
            </a:r>
            <a:r>
              <a:rPr lang="ru-RU" sz="2400" b="1" i="1" dirty="0" err="1" smtClean="0">
                <a:solidFill>
                  <a:schemeClr val="tx1"/>
                </a:solidFill>
              </a:rPr>
              <a:t>засвоєння</a:t>
            </a:r>
            <a:r>
              <a:rPr lang="ru-RU" sz="2400" b="1" i="1" dirty="0" smtClean="0">
                <a:solidFill>
                  <a:schemeClr val="tx1"/>
                </a:solidFill>
              </a:rPr>
              <a:t> </a:t>
            </a:r>
            <a:r>
              <a:rPr lang="ru-RU" sz="2400" b="1" i="1" dirty="0" err="1" smtClean="0">
                <a:solidFill>
                  <a:schemeClr val="tx1"/>
                </a:solidFill>
              </a:rPr>
              <a:t>дітьми</a:t>
            </a:r>
            <a:r>
              <a:rPr lang="ru-RU" sz="2400" b="1" i="1" dirty="0" smtClean="0">
                <a:solidFill>
                  <a:schemeClr val="tx1"/>
                </a:solidFill>
              </a:rPr>
              <a:t> </a:t>
            </a:r>
            <a:r>
              <a:rPr lang="ru-RU" sz="2400" b="1" i="1" dirty="0" err="1" smtClean="0">
                <a:solidFill>
                  <a:schemeClr val="tx1"/>
                </a:solidFill>
              </a:rPr>
              <a:t>двох</a:t>
            </a:r>
            <a:r>
              <a:rPr lang="ru-RU" sz="2400" b="1" i="1" dirty="0" smtClean="0">
                <a:solidFill>
                  <a:schemeClr val="tx1"/>
                </a:solidFill>
              </a:rPr>
              <a:t> </a:t>
            </a:r>
            <a:r>
              <a:rPr lang="ru-RU" sz="2400" b="1" i="1" dirty="0" err="1" smtClean="0">
                <a:solidFill>
                  <a:schemeClr val="tx1"/>
                </a:solidFill>
              </a:rPr>
              <a:t>мов</a:t>
            </a:r>
            <a:r>
              <a:rPr lang="ru-RU" sz="2400" b="1" i="1" dirty="0" smtClean="0">
                <a:solidFill>
                  <a:schemeClr val="tx1"/>
                </a:solidFill>
              </a:rPr>
              <a:t>.</a:t>
            </a:r>
            <a:endParaRPr lang="uk-UA" sz="2400" b="1" i="1" dirty="0" smtClean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69315" y="3343702"/>
            <a:ext cx="5413717" cy="3261643"/>
          </a:xfrm>
          <a:prstGeom prst="round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97069" y="2588571"/>
            <a:ext cx="6102625" cy="3127519"/>
          </a:xfrm>
          <a:prstGeom prst="round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952597" y="1142985"/>
            <a:ext cx="651505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7200" b="1" i="1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Дякую за увагу!</a:t>
            </a:r>
            <a:endParaRPr lang="ru-RU" sz="7200" b="1" i="1" dirty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0" name="Рисунок 129" descr="\&quot;\&quot;,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39063" y="3214688"/>
            <a:ext cx="2370137" cy="214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D:\3\842939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52662" y="2428869"/>
            <a:ext cx="4500594" cy="40280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7413" y="808038"/>
            <a:ext cx="8910637" cy="1281112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b="1" i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Мережа груп</a:t>
            </a:r>
            <a:endParaRPr lang="uk-UA" b="1" i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79525" y="2205038"/>
            <a:ext cx="7210425" cy="4335462"/>
          </a:xfrm>
        </p:spPr>
        <p:txBody>
          <a:bodyPr rtlCol="0">
            <a:normAutofit fontScale="92500" lnSpcReduction="10000"/>
          </a:bodyPr>
          <a:lstStyle/>
          <a:p>
            <a:pPr marL="0" indent="0" fontAlgn="auto">
              <a:lnSpc>
                <a:spcPct val="150000"/>
              </a:lnSpc>
              <a:spcAft>
                <a:spcPts val="0"/>
              </a:spcAft>
              <a:buFont typeface="Wingdings 3" charset="2"/>
              <a:buNone/>
              <a:defRPr/>
            </a:pPr>
            <a:r>
              <a:rPr lang="uk-UA" sz="3000" b="1" i="1" dirty="0">
                <a:solidFill>
                  <a:schemeClr val="tx1"/>
                </a:solidFill>
                <a:latin typeface="Arial Black" pitchFamily="34" charset="0"/>
              </a:rPr>
              <a:t>«Джерельце» </a:t>
            </a:r>
            <a:r>
              <a:rPr lang="uk-UA" sz="2400" b="1" i="1" dirty="0">
                <a:solidFill>
                  <a:schemeClr val="tx1"/>
                </a:solidFill>
              </a:rPr>
              <a:t>- це </a:t>
            </a:r>
            <a:r>
              <a:rPr lang="uk-UA" sz="2400" b="1" i="1" dirty="0" smtClean="0">
                <a:solidFill>
                  <a:schemeClr val="tx1"/>
                </a:solidFill>
              </a:rPr>
              <a:t>заклад дошкільної освіти </a:t>
            </a:r>
            <a:r>
              <a:rPr lang="uk-UA" sz="2400" b="1" i="1" dirty="0">
                <a:solidFill>
                  <a:schemeClr val="tx1"/>
                </a:solidFill>
              </a:rPr>
              <a:t>загального розвитку, </a:t>
            </a:r>
            <a:endParaRPr lang="uk-UA" sz="2400" b="1" i="1" dirty="0" smtClean="0">
              <a:solidFill>
                <a:schemeClr val="tx1"/>
              </a:solidFill>
            </a:endParaRPr>
          </a:p>
          <a:p>
            <a:pPr marL="0" indent="0" fontAlgn="auto">
              <a:lnSpc>
                <a:spcPct val="150000"/>
              </a:lnSpc>
              <a:spcAft>
                <a:spcPts val="0"/>
              </a:spcAft>
              <a:buFont typeface="Wingdings 3" charset="2"/>
              <a:buNone/>
              <a:defRPr/>
            </a:pPr>
            <a:r>
              <a:rPr lang="uk-UA" sz="2400" b="1" i="1" dirty="0" smtClean="0">
                <a:solidFill>
                  <a:schemeClr val="tx1"/>
                </a:solidFill>
              </a:rPr>
              <a:t>в </a:t>
            </a:r>
            <a:r>
              <a:rPr lang="uk-UA" sz="2400" b="1" i="1" dirty="0">
                <a:solidFill>
                  <a:schemeClr val="tx1"/>
                </a:solidFill>
              </a:rPr>
              <a:t>структурі якого є 13 груп: </a:t>
            </a:r>
            <a:endParaRPr lang="uk-UA" sz="2400" b="1" i="1" dirty="0" smtClean="0">
              <a:solidFill>
                <a:schemeClr val="tx1"/>
              </a:solidFill>
            </a:endParaRPr>
          </a:p>
          <a:p>
            <a:pPr fontAlgn="auto">
              <a:lnSpc>
                <a:spcPct val="15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sz="2400" b="1" i="1" dirty="0" smtClean="0">
                <a:solidFill>
                  <a:schemeClr val="tx1"/>
                </a:solidFill>
              </a:rPr>
              <a:t>2- </a:t>
            </a:r>
            <a:r>
              <a:rPr lang="uk-UA" sz="2400" b="1" i="1" dirty="0">
                <a:solidFill>
                  <a:schemeClr val="tx1"/>
                </a:solidFill>
              </a:rPr>
              <a:t>групи </a:t>
            </a:r>
            <a:r>
              <a:rPr lang="uk-UA" sz="2400" b="1" i="1" dirty="0" smtClean="0">
                <a:solidFill>
                  <a:schemeClr val="tx1"/>
                </a:solidFill>
              </a:rPr>
              <a:t>раннього </a:t>
            </a:r>
            <a:r>
              <a:rPr lang="uk-UA" sz="2400" b="1" i="1" dirty="0">
                <a:solidFill>
                  <a:schemeClr val="tx1"/>
                </a:solidFill>
              </a:rPr>
              <a:t>віку; </a:t>
            </a:r>
            <a:endParaRPr lang="uk-UA" sz="2400" b="1" i="1" dirty="0" smtClean="0">
              <a:solidFill>
                <a:schemeClr val="tx1"/>
              </a:solidFill>
            </a:endParaRPr>
          </a:p>
          <a:p>
            <a:pPr fontAlgn="auto">
              <a:lnSpc>
                <a:spcPct val="15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sz="2400" b="1" i="1" dirty="0" smtClean="0">
                <a:solidFill>
                  <a:schemeClr val="tx1"/>
                </a:solidFill>
              </a:rPr>
              <a:t>11- </a:t>
            </a:r>
            <a:r>
              <a:rPr lang="uk-UA" sz="2400" b="1" i="1" dirty="0">
                <a:solidFill>
                  <a:schemeClr val="tx1"/>
                </a:solidFill>
              </a:rPr>
              <a:t>груп дошкільного віку.</a:t>
            </a:r>
          </a:p>
          <a:p>
            <a:pPr marL="0" indent="0" fontAlgn="auto">
              <a:lnSpc>
                <a:spcPct val="150000"/>
              </a:lnSpc>
              <a:spcAft>
                <a:spcPts val="0"/>
              </a:spcAft>
              <a:buFont typeface="Wingdings 3" charset="2"/>
              <a:buNone/>
              <a:defRPr/>
            </a:pPr>
            <a:r>
              <a:rPr lang="uk-UA" sz="2400" b="1" i="1" dirty="0" smtClean="0">
                <a:solidFill>
                  <a:schemeClr val="tx1"/>
                </a:solidFill>
              </a:rPr>
              <a:t>Дошкільний </a:t>
            </a:r>
            <a:r>
              <a:rPr lang="uk-UA" sz="2400" b="1" i="1" dirty="0">
                <a:solidFill>
                  <a:schemeClr val="tx1"/>
                </a:solidFill>
              </a:rPr>
              <a:t>заклад розрахований на 320 місць. </a:t>
            </a:r>
            <a:endParaRPr lang="uk-UA" sz="2400" b="1" i="1" dirty="0" smtClean="0">
              <a:solidFill>
                <a:schemeClr val="tx1"/>
              </a:solidFill>
            </a:endParaRPr>
          </a:p>
          <a:p>
            <a:pPr marL="0" indent="0" fontAlgn="auto">
              <a:lnSpc>
                <a:spcPct val="150000"/>
              </a:lnSpc>
              <a:spcAft>
                <a:spcPts val="0"/>
              </a:spcAft>
              <a:buFont typeface="Wingdings 3" charset="2"/>
              <a:buNone/>
              <a:defRPr/>
            </a:pPr>
            <a:r>
              <a:rPr lang="uk-UA" sz="2400" b="1" i="1" dirty="0" smtClean="0">
                <a:solidFill>
                  <a:schemeClr val="tx1"/>
                </a:solidFill>
              </a:rPr>
              <a:t>На </a:t>
            </a:r>
            <a:r>
              <a:rPr lang="uk-UA" sz="2400" b="1" i="1" dirty="0">
                <a:solidFill>
                  <a:schemeClr val="tx1"/>
                </a:solidFill>
              </a:rPr>
              <a:t>сьогодні в ньому виховується </a:t>
            </a:r>
            <a:r>
              <a:rPr lang="uk-UA" sz="2400" b="1" i="1" dirty="0" smtClean="0">
                <a:solidFill>
                  <a:schemeClr val="tx1"/>
                </a:solidFill>
              </a:rPr>
              <a:t>371 </a:t>
            </a:r>
            <a:r>
              <a:rPr lang="uk-UA" sz="2400" b="1" i="1" dirty="0">
                <a:solidFill>
                  <a:schemeClr val="tx1"/>
                </a:solidFill>
              </a:rPr>
              <a:t>дітей.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l="4312" t="4237" r="2973" b="7065"/>
          <a:stretch/>
        </p:blipFill>
        <p:spPr>
          <a:xfrm>
            <a:off x="8284192" y="821764"/>
            <a:ext cx="3839570" cy="2446177"/>
          </a:xfrm>
          <a:prstGeom prst="snip2DiagRect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11322" y="3531695"/>
            <a:ext cx="3835020" cy="3023504"/>
          </a:xfrm>
          <a:prstGeom prst="snip2DiagRect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9213" y="255588"/>
            <a:ext cx="8912225" cy="1281112"/>
          </a:xfrm>
        </p:spPr>
        <p:txBody>
          <a:bodyPr>
            <a:normAutofit/>
          </a:bodyPr>
          <a:lstStyle/>
          <a:p>
            <a:r>
              <a:rPr lang="uk-UA" b="1" i="1" u="sng" smtClean="0">
                <a:solidFill>
                  <a:srgbClr val="0E58C4"/>
                </a:solidFill>
                <a:latin typeface="Arial Black" pitchFamily="34" charset="0"/>
                <a:cs typeface="Times New Roman" pitchFamily="18" charset="0"/>
              </a:rPr>
              <a:t>НАШ ДИТЯЧИЙ САДОЧОК</a:t>
            </a:r>
            <a:r>
              <a:rPr lang="uk-UA" sz="1800" smtClean="0">
                <a:solidFill>
                  <a:srgbClr val="0E58C4"/>
                </a:solidFill>
                <a:latin typeface="Arial Black" pitchFamily="34" charset="0"/>
                <a:cs typeface="Times New Roman" pitchFamily="18" charset="0"/>
              </a:rPr>
              <a:t/>
            </a:r>
            <a:br>
              <a:rPr lang="uk-UA" sz="1800" smtClean="0">
                <a:solidFill>
                  <a:srgbClr val="0E58C4"/>
                </a:solidFill>
                <a:latin typeface="Arial Black" pitchFamily="34" charset="0"/>
                <a:cs typeface="Times New Roman" pitchFamily="18" charset="0"/>
              </a:rPr>
            </a:br>
            <a:endParaRPr lang="uk-UA" smtClean="0">
              <a:solidFill>
                <a:srgbClr val="0E58C4"/>
              </a:solidFill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60488" y="973138"/>
            <a:ext cx="8915400" cy="5659437"/>
          </a:xfrm>
        </p:spPr>
        <p:txBody>
          <a:bodyPr>
            <a:normAutofit/>
          </a:bodyPr>
          <a:lstStyle/>
          <a:p>
            <a:pPr marL="228600" indent="0">
              <a:lnSpc>
                <a:spcPct val="80000"/>
              </a:lnSpc>
              <a:buFont typeface="Wingdings 3" pitchFamily="18" charset="2"/>
              <a:buNone/>
            </a:pPr>
            <a:r>
              <a:rPr lang="ru-RU" sz="1700" b="1" i="1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uk-UA" sz="1000" smtClean="0">
              <a:latin typeface="Times New Roman" pitchFamily="18" charset="0"/>
              <a:cs typeface="Times New Roman" pitchFamily="18" charset="0"/>
            </a:endParaRPr>
          </a:p>
          <a:p>
            <a:pPr marL="228600" indent="0">
              <a:lnSpc>
                <a:spcPct val="80000"/>
              </a:lnSpc>
              <a:buFont typeface="Wingdings 3" pitchFamily="18" charset="2"/>
              <a:buNone/>
            </a:pPr>
            <a:r>
              <a:rPr lang="uk-UA" sz="1700" b="1" i="1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uk-UA" sz="1700" b="1" i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</a:t>
            </a:r>
            <a:r>
              <a:rPr lang="ru-RU" sz="1700" b="1" i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uk-UA" sz="1700" b="1" i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йшов теплий дощик,</a:t>
            </a:r>
            <a:endParaRPr lang="uk-UA" sz="10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28600" indent="0">
              <a:lnSpc>
                <a:spcPct val="80000"/>
              </a:lnSpc>
              <a:buFont typeface="Wingdings 3" pitchFamily="18" charset="2"/>
              <a:buNone/>
            </a:pPr>
            <a:r>
              <a:rPr lang="uk-UA" sz="1700" b="1" i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Дзюрчить </a:t>
            </a:r>
            <a:r>
              <a:rPr lang="uk-UA" sz="1700" b="1" i="1" smtClean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«Джерельце»</a:t>
            </a:r>
            <a:endParaRPr lang="uk-UA" sz="1000" b="1" smtClean="0">
              <a:solidFill>
                <a:schemeClr val="tx1"/>
              </a:solidFill>
              <a:latin typeface="Arial Black" pitchFamily="34" charset="0"/>
              <a:cs typeface="Times New Roman" pitchFamily="18" charset="0"/>
            </a:endParaRPr>
          </a:p>
          <a:p>
            <a:pPr marL="228600" indent="0">
              <a:lnSpc>
                <a:spcPct val="80000"/>
              </a:lnSpc>
              <a:buFont typeface="Wingdings 3" pitchFamily="18" charset="2"/>
              <a:buNone/>
            </a:pPr>
            <a:r>
              <a:rPr lang="uk-UA" sz="1700" b="1" i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 радість малятам дитинство несе</a:t>
            </a:r>
            <a:endParaRPr lang="uk-UA" sz="10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28600" indent="0">
              <a:lnSpc>
                <a:spcPct val="80000"/>
              </a:lnSpc>
              <a:buFont typeface="Wingdings 3" pitchFamily="18" charset="2"/>
              <a:buNone/>
            </a:pPr>
            <a:r>
              <a:rPr lang="uk-UA" sz="1700" b="1" i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 </a:t>
            </a:r>
            <a:r>
              <a:rPr lang="uk-UA" sz="1700" b="1" i="1" smtClean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«Сонечко» </a:t>
            </a:r>
            <a:r>
              <a:rPr lang="uk-UA" sz="1700" b="1" i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тепле вітає всіх нас,</a:t>
            </a:r>
            <a:endParaRPr lang="uk-UA" sz="10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28600" indent="0">
              <a:lnSpc>
                <a:spcPct val="80000"/>
              </a:lnSpc>
              <a:buFont typeface="Wingdings 3" pitchFamily="18" charset="2"/>
              <a:buNone/>
            </a:pPr>
            <a:r>
              <a:rPr lang="uk-UA" sz="1700" b="1" i="1" smtClean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«Веселка» </a:t>
            </a:r>
            <a:r>
              <a:rPr lang="uk-UA" sz="1700" b="1" i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радіє всім квітам ураз.</a:t>
            </a:r>
            <a:endParaRPr lang="uk-UA" sz="10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28600" indent="0">
              <a:lnSpc>
                <a:spcPct val="80000"/>
              </a:lnSpc>
              <a:buFont typeface="Wingdings 3" pitchFamily="18" charset="2"/>
              <a:buNone/>
            </a:pPr>
            <a:r>
              <a:rPr lang="uk-UA" sz="1700" b="1" i="1" smtClean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«Ромашка», «Дзвіночок», «Кульбабка» </a:t>
            </a:r>
            <a:r>
              <a:rPr lang="uk-UA" sz="1700" b="1" i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всі тут!</a:t>
            </a:r>
            <a:endParaRPr lang="uk-UA" sz="10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28600" indent="0">
              <a:lnSpc>
                <a:spcPct val="80000"/>
              </a:lnSpc>
              <a:buFont typeface="Wingdings 3" pitchFamily="18" charset="2"/>
              <a:buNone/>
            </a:pPr>
            <a:r>
              <a:rPr lang="uk-UA" sz="1700" b="1" i="1" smtClean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«Незабудка», «Фіалка» </a:t>
            </a:r>
            <a:r>
              <a:rPr lang="uk-UA" sz="1700" b="1" i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так ніжно цвітуть!</a:t>
            </a:r>
            <a:endParaRPr lang="uk-UA" sz="10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28600" indent="0">
              <a:lnSpc>
                <a:spcPct val="80000"/>
              </a:lnSpc>
              <a:buFont typeface="Wingdings 3" pitchFamily="18" charset="2"/>
              <a:buNone/>
            </a:pPr>
            <a:r>
              <a:rPr lang="uk-UA" sz="1700" b="1" i="1" smtClean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«Конвалія», «Пролісок» </a:t>
            </a:r>
            <a:r>
              <a:rPr lang="uk-UA" sz="1700" b="1" i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радіють весні,</a:t>
            </a:r>
            <a:endParaRPr lang="uk-UA" sz="10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28600" indent="0">
              <a:lnSpc>
                <a:spcPct val="80000"/>
              </a:lnSpc>
              <a:buFont typeface="Wingdings 3" pitchFamily="18" charset="2"/>
              <a:buNone/>
            </a:pPr>
            <a:r>
              <a:rPr lang="uk-UA" sz="1700" b="1" i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uk-UA" sz="1700" b="1" i="1" smtClean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«Соняшник» </a:t>
            </a:r>
            <a:r>
              <a:rPr lang="uk-UA" sz="1700" b="1" i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голівкою хитає тобі.</a:t>
            </a:r>
            <a:endParaRPr lang="uk-UA" sz="10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28600" indent="0">
              <a:lnSpc>
                <a:spcPct val="80000"/>
              </a:lnSpc>
              <a:buFont typeface="Wingdings 3" pitchFamily="18" charset="2"/>
              <a:buNone/>
            </a:pPr>
            <a:r>
              <a:rPr lang="uk-UA" sz="1700" b="1" i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 </a:t>
            </a:r>
            <a:r>
              <a:rPr lang="uk-UA" sz="1700" b="1" i="1" smtClean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«Бджілка» </a:t>
            </a:r>
            <a:r>
              <a:rPr lang="uk-UA" sz="1700" b="1" i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летить ось на цей килимок,</a:t>
            </a:r>
            <a:endParaRPr lang="uk-UA" sz="10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28600" indent="0">
              <a:lnSpc>
                <a:spcPct val="80000"/>
              </a:lnSpc>
              <a:buFont typeface="Wingdings 3" pitchFamily="18" charset="2"/>
              <a:buNone/>
            </a:pPr>
            <a:r>
              <a:rPr lang="uk-UA" sz="1700" b="1" i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Солодкий набрати на зиму медок.</a:t>
            </a:r>
            <a:endParaRPr lang="uk-UA" sz="10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28600" indent="0">
              <a:lnSpc>
                <a:spcPct val="80000"/>
              </a:lnSpc>
              <a:buFont typeface="Wingdings 3" pitchFamily="18" charset="2"/>
              <a:buNone/>
            </a:pPr>
            <a:r>
              <a:rPr lang="uk-UA" sz="1700" b="1" i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Червона </a:t>
            </a:r>
            <a:r>
              <a:rPr lang="uk-UA" sz="1700" b="1" i="1" smtClean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«Калинка» </a:t>
            </a:r>
            <a:r>
              <a:rPr lang="uk-UA" sz="1700" b="1" i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так ніжно здаля</a:t>
            </a:r>
            <a:endParaRPr lang="uk-UA" sz="10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28600" indent="0">
              <a:lnSpc>
                <a:spcPct val="80000"/>
              </a:lnSpc>
              <a:buFont typeface="Wingdings 3" pitchFamily="18" charset="2"/>
              <a:buNone/>
            </a:pPr>
            <a:r>
              <a:rPr lang="uk-UA" sz="1700" b="1" i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«Горобинку» вітає: «Я сестричка твоя!»</a:t>
            </a:r>
            <a:endParaRPr lang="uk-UA" sz="10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28600" indent="0">
              <a:lnSpc>
                <a:spcPct val="80000"/>
              </a:lnSpc>
              <a:buFont typeface="Wingdings 3" pitchFamily="18" charset="2"/>
              <a:buNone/>
            </a:pPr>
            <a:r>
              <a:rPr lang="uk-UA" sz="1700" b="1" i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Хай квітне ще більше наш радісний дім,</a:t>
            </a:r>
            <a:endParaRPr lang="uk-UA" sz="10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28600" indent="0">
              <a:lnSpc>
                <a:spcPct val="80000"/>
              </a:lnSpc>
              <a:buFont typeface="Wingdings 3" pitchFamily="18" charset="2"/>
              <a:buNone/>
            </a:pPr>
            <a:r>
              <a:rPr lang="uk-UA" sz="1700" b="1" i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Добро хай пильнує турботу у нім</a:t>
            </a:r>
            <a:r>
              <a:rPr lang="uk-UA" sz="1700" b="1" i="1" smtClean="0">
                <a:latin typeface="Times New Roman" pitchFamily="18" charset="0"/>
                <a:cs typeface="Times New Roman" pitchFamily="18" charset="0"/>
              </a:rPr>
              <a:t>!</a:t>
            </a:r>
            <a:endParaRPr lang="uk-UA" sz="1000" smtClean="0">
              <a:latin typeface="Times New Roman" pitchFamily="18" charset="0"/>
              <a:cs typeface="Times New Roman" pitchFamily="18" charset="0"/>
            </a:endParaRPr>
          </a:p>
          <a:p>
            <a:pPr marL="228600" indent="0">
              <a:lnSpc>
                <a:spcPct val="80000"/>
              </a:lnSpc>
            </a:pPr>
            <a:endParaRPr lang="uk-UA" sz="170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/>
          </a:blip>
          <a:srcRect l="14910" r="15326"/>
          <a:stretch/>
        </p:blipFill>
        <p:spPr>
          <a:xfrm>
            <a:off x="7526214" y="1536510"/>
            <a:ext cx="4333689" cy="4340785"/>
          </a:xfrm>
          <a:prstGeom prst="round2Diag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perspectiveLeft"/>
            <a:lightRig rig="threePt" dir="t"/>
          </a:scene3d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71664" y="0"/>
            <a:ext cx="5747086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4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Директор ЗДО </a:t>
            </a:r>
            <a:r>
              <a:rPr lang="uk-UA" sz="4400" b="1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№ 42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400" b="1" dirty="0" err="1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“Джерельце”</a:t>
            </a:r>
            <a:r>
              <a:rPr lang="uk-UA" sz="4400" b="1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 м. Ужгорода</a:t>
            </a:r>
            <a:endParaRPr lang="ru-RU" sz="4400" b="1" dirty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13314" name="TextBox 5"/>
          <p:cNvSpPr txBox="1">
            <a:spLocks noChangeArrowheads="1"/>
          </p:cNvSpPr>
          <p:nvPr/>
        </p:nvSpPr>
        <p:spPr bwMode="auto">
          <a:xfrm>
            <a:off x="3143250" y="1268413"/>
            <a:ext cx="5710238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4400" b="1">
                <a:latin typeface="Monotype Corsiva" pitchFamily="66" charset="0"/>
              </a:rPr>
              <a:t>Касинець Оксана Іванівна</a:t>
            </a:r>
            <a:endParaRPr lang="ru-RU" sz="4400" b="1">
              <a:latin typeface="Monotype Corsiva" pitchFamily="66" charset="0"/>
            </a:endParaRPr>
          </a:p>
        </p:txBody>
      </p:sp>
      <p:pic>
        <p:nvPicPr>
          <p:cNvPr id="2054" name="Picture 6" descr="D:\From_C(Не удалять!!)\Users\1\Desktop\фото\42 сад САЙТ\групи днз\Новая папка\IMG_2834.JPG"/>
          <p:cNvPicPr>
            <a:picLocks noChangeAspect="1" noChangeArrowheads="1"/>
          </p:cNvPicPr>
          <p:nvPr/>
        </p:nvPicPr>
        <p:blipFill>
          <a:blip r:embed="rId2" cstate="print"/>
          <a:srcRect l="16176"/>
          <a:stretch>
            <a:fillRect/>
          </a:stretch>
        </p:blipFill>
        <p:spPr bwMode="auto">
          <a:xfrm>
            <a:off x="1847850" y="2060575"/>
            <a:ext cx="4103688" cy="3287713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6167438" y="1916113"/>
            <a:ext cx="4321175" cy="421163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i="1" u="sng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Дата народження</a:t>
            </a:r>
            <a:r>
              <a:rPr lang="uk-UA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:30 жовтня 1963 року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i="1" u="sng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Освіта</a:t>
            </a:r>
            <a:r>
              <a:rPr lang="uk-UA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фахова вища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i="1" u="sng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Назва закладу</a:t>
            </a:r>
            <a:r>
              <a:rPr lang="uk-UA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Рівненський педагогічний інститут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i="1" u="sng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Спеціальність</a:t>
            </a:r>
            <a:r>
              <a:rPr lang="uk-UA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дошкільна педагогіка та  практична психологія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i="1" u="sng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Кваліфікація</a:t>
            </a:r>
            <a:r>
              <a:rPr lang="uk-UA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викладач дошкільної педагогіки та практичної психології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i="1" u="sng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Працює у ДНЗ №42</a:t>
            </a:r>
            <a:r>
              <a:rPr lang="uk-UA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з 01.04.2011 року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i="1" u="sng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Педагогічний стаж</a:t>
            </a:r>
            <a:r>
              <a:rPr lang="uk-UA" b="1" i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uk-UA" b="1" i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19 </a:t>
            </a:r>
            <a:r>
              <a:rPr lang="uk-UA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років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i="1" u="sng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Педагогічне кредо: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Ніякі рецепти не допоможуть, </a:t>
            </a:r>
            <a:endParaRPr lang="en-US" b="1" i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якщо в самій особі вихователя є великі хиби.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(А.С. Макаренко)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505075" y="5445125"/>
            <a:ext cx="2719388" cy="923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Життєве кредо: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Все, що нас не вбиває –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робить нас сильнішими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Box 3"/>
          <p:cNvSpPr txBox="1">
            <a:spLocks noChangeArrowheads="1"/>
          </p:cNvSpPr>
          <p:nvPr/>
        </p:nvSpPr>
        <p:spPr bwMode="auto">
          <a:xfrm>
            <a:off x="2595563" y="214313"/>
            <a:ext cx="5129212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uk-UA" altLang="uk-UA" sz="2800" b="1" i="1">
                <a:latin typeface="Times New Roman" pitchFamily="18" charset="0"/>
                <a:cs typeface="Times New Roman" pitchFamily="18" charset="0"/>
              </a:rPr>
              <a:t>Шаварин Світлана Йосипівна</a:t>
            </a:r>
            <a:r>
              <a:rPr lang="uk-UA" altLang="uk-UA" sz="2800" i="1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uk-UA" altLang="uk-UA" sz="2800" i="1">
                <a:latin typeface="Times New Roman" pitchFamily="18" charset="0"/>
                <a:cs typeface="Times New Roman" pitchFamily="18" charset="0"/>
              </a:rPr>
              <a:t>вихователь-методист</a:t>
            </a:r>
            <a:endParaRPr lang="ru-RU" altLang="uk-UA" sz="2800" i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1524000" y="1285875"/>
            <a:ext cx="5572125" cy="5357813"/>
          </a:xfrm>
          <a:prstGeom prst="round2Diag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2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uk-UA" sz="2200" b="1" i="1" u="sng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Дата народження</a:t>
            </a:r>
            <a:r>
              <a:rPr lang="uk-UA" sz="2200" b="1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22 серпня 1969 р.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200" b="1" i="1" u="sng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Освіта</a:t>
            </a:r>
            <a:r>
              <a:rPr lang="uk-UA" sz="2200" b="1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базова вища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200" b="1" i="1" u="sng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Назва закладу, рік закінчення</a:t>
            </a:r>
            <a:r>
              <a:rPr lang="uk-UA" sz="2200" b="1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uk-UA" sz="2200" b="1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Мукачівське педагогічне училище,                         1988 р.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uk-UA" sz="2200" b="1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Мукачівський гуманітарно-педагогічний інститут, 2006 р.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200" b="1" i="1" u="sng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Спеціальність</a:t>
            </a:r>
            <a:r>
              <a:rPr lang="uk-UA" sz="2200" b="1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дошкільна педагогіка та психологія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200" b="1" i="1" u="sng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Кваліфікація</a:t>
            </a:r>
            <a:r>
              <a:rPr lang="uk-UA" sz="2200" b="1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вихователь дошкільних груп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200" b="1" i="1" u="sng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Працює у </a:t>
            </a:r>
            <a:r>
              <a:rPr lang="uk-UA" sz="2200" b="1" i="1" u="sng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ЗДО </a:t>
            </a:r>
            <a:r>
              <a:rPr lang="uk-UA" sz="2200" b="1" i="1" u="sng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№42</a:t>
            </a:r>
            <a:r>
              <a:rPr lang="uk-UA" sz="2200" b="1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з 1988 року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200" b="1" i="1" u="sng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Педагогічний стаж</a:t>
            </a:r>
            <a:r>
              <a:rPr lang="uk-UA" sz="2200" b="1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uk-UA" sz="2200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31 рік</a:t>
            </a:r>
            <a:endParaRPr lang="uk-UA" sz="2200" b="1" i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200" b="1" i="1" u="sng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Кваліфікаційна категорія</a:t>
            </a:r>
            <a:r>
              <a:rPr lang="uk-UA" sz="2200" b="1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спеціаліст вищої </a:t>
            </a:r>
            <a:r>
              <a:rPr lang="uk-UA" sz="2200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категорії, «старший вихователь»</a:t>
            </a:r>
            <a:endParaRPr lang="ru-RU" sz="2200" b="1" i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 descr="C:\Documents and Settings\Администратор\Мои документы\osvita_abst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81951" y="214290"/>
            <a:ext cx="2491299" cy="1963730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8" name="Picture 6" descr="E:\jigull (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198" y="2357430"/>
            <a:ext cx="2714644" cy="4071967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l="6573" t="13510" r="8232" b="16619"/>
          <a:stretch/>
        </p:blipFill>
        <p:spPr>
          <a:xfrm>
            <a:off x="6332560" y="451513"/>
            <a:ext cx="5131560" cy="2811439"/>
          </a:xfrm>
          <a:prstGeom prst="snip2Diag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3088" y="528638"/>
            <a:ext cx="4162425" cy="1281112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b="1" dirty="0">
                <a:solidFill>
                  <a:schemeClr val="accent3">
                    <a:lumMod val="75000"/>
                  </a:schemeClr>
                </a:solidFill>
              </a:rPr>
              <a:t>Педагогічний </a:t>
            </a:r>
            <a:r>
              <a:rPr lang="uk-UA" b="1" dirty="0" smtClean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uk-UA" b="1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uk-UA" b="1" dirty="0" smtClean="0">
                <a:solidFill>
                  <a:schemeClr val="accent3">
                    <a:lumMod val="75000"/>
                  </a:schemeClr>
                </a:solidFill>
              </a:rPr>
              <a:t>колектив</a:t>
            </a:r>
            <a:endParaRPr lang="uk-UA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79026" y="1905000"/>
            <a:ext cx="10185094" cy="4836994"/>
          </a:xfrm>
        </p:spPr>
        <p:txBody>
          <a:bodyPr rtlCol="0">
            <a:normAutofit fontScale="92500" lnSpcReduction="20000"/>
          </a:bodyPr>
          <a:lstStyle/>
          <a:p>
            <a:pPr marL="0" indent="0"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uk-UA" b="1" i="1" dirty="0">
                <a:solidFill>
                  <a:schemeClr val="tx1"/>
                </a:solidFill>
              </a:rPr>
              <a:t>Із  </a:t>
            </a:r>
            <a:r>
              <a:rPr lang="uk-UA" b="1" i="1" dirty="0" smtClean="0">
                <a:solidFill>
                  <a:schemeClr val="tx1"/>
                </a:solidFill>
              </a:rPr>
              <a:t>30  </a:t>
            </a:r>
            <a:r>
              <a:rPr lang="uk-UA" b="1" i="1" dirty="0">
                <a:solidFill>
                  <a:schemeClr val="tx1"/>
                </a:solidFill>
              </a:rPr>
              <a:t>педагогічних працівників </a:t>
            </a:r>
            <a:endParaRPr lang="uk-UA" b="1" i="1" dirty="0" smtClean="0">
              <a:solidFill>
                <a:schemeClr val="tx1"/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b="1" i="1" dirty="0" smtClean="0">
                <a:solidFill>
                  <a:schemeClr val="tx1"/>
                </a:solidFill>
              </a:rPr>
              <a:t>26 </a:t>
            </a:r>
            <a:r>
              <a:rPr lang="uk-UA" b="1" i="1" dirty="0">
                <a:solidFill>
                  <a:schemeClr val="tx1"/>
                </a:solidFill>
              </a:rPr>
              <a:t>мають вищу освіту</a:t>
            </a:r>
            <a:r>
              <a:rPr lang="uk-UA" b="1" i="1" dirty="0" smtClean="0">
                <a:solidFill>
                  <a:schemeClr val="tx1"/>
                </a:solidFill>
              </a:rPr>
              <a:t>, що складає – 87%; </a:t>
            </a: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b="1" i="1" dirty="0" smtClean="0">
                <a:solidFill>
                  <a:schemeClr val="tx1"/>
                </a:solidFill>
              </a:rPr>
              <a:t>із </a:t>
            </a:r>
            <a:r>
              <a:rPr lang="uk-UA" b="1" i="1" dirty="0">
                <a:solidFill>
                  <a:schemeClr val="tx1"/>
                </a:solidFill>
              </a:rPr>
              <a:t>них </a:t>
            </a:r>
            <a:r>
              <a:rPr lang="uk-UA" b="1" i="1" dirty="0" smtClean="0">
                <a:solidFill>
                  <a:schemeClr val="tx1"/>
                </a:solidFill>
              </a:rPr>
              <a:t>13 </a:t>
            </a:r>
            <a:r>
              <a:rPr lang="uk-UA" b="1" i="1" dirty="0">
                <a:solidFill>
                  <a:schemeClr val="tx1"/>
                </a:solidFill>
              </a:rPr>
              <a:t>відповідну фахову </a:t>
            </a:r>
            <a:r>
              <a:rPr lang="uk-UA" b="1" i="1" dirty="0" smtClean="0">
                <a:solidFill>
                  <a:schemeClr val="tx1"/>
                </a:solidFill>
              </a:rPr>
              <a:t>освіту –50 %;</a:t>
            </a: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b="1" i="1" dirty="0">
                <a:solidFill>
                  <a:schemeClr val="tx1"/>
                </a:solidFill>
              </a:rPr>
              <a:t>4</a:t>
            </a:r>
            <a:r>
              <a:rPr lang="uk-UA" b="1" i="1" dirty="0" smtClean="0">
                <a:solidFill>
                  <a:schemeClr val="tx1"/>
                </a:solidFill>
              </a:rPr>
              <a:t> педагоги  </a:t>
            </a:r>
            <a:r>
              <a:rPr lang="uk-UA" b="1" i="1" dirty="0">
                <a:solidFill>
                  <a:schemeClr val="tx1"/>
                </a:solidFill>
              </a:rPr>
              <a:t>мають середню спеціальну </a:t>
            </a:r>
            <a:endParaRPr lang="uk-UA" b="1" i="1" dirty="0" smtClean="0">
              <a:solidFill>
                <a:schemeClr val="tx1"/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uk-UA" b="1" i="1" dirty="0" smtClean="0">
                <a:solidFill>
                  <a:schemeClr val="tx1"/>
                </a:solidFill>
              </a:rPr>
              <a:t> освіту – 13%;</a:t>
            </a:r>
            <a:r>
              <a:rPr lang="uk-UA" b="1" i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</a:rPr>
              <a:t>	</a:t>
            </a:r>
          </a:p>
          <a:p>
            <a:pPr marL="0" indent="0"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uk-UA" b="1" i="1" dirty="0" smtClean="0">
                <a:solidFill>
                  <a:schemeClr val="tx1"/>
                </a:solidFill>
              </a:rPr>
              <a:t>Розподіл </a:t>
            </a:r>
            <a:r>
              <a:rPr lang="uk-UA" b="1" i="1" dirty="0">
                <a:solidFill>
                  <a:schemeClr val="tx1"/>
                </a:solidFill>
              </a:rPr>
              <a:t>педагогів ДНЗ № 42 за кваліфікаційним рівнем виглядає наступним чином </a:t>
            </a:r>
            <a:r>
              <a:rPr lang="uk-UA" b="1" i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</a:rPr>
              <a:t>:</a:t>
            </a: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b="1" i="1" dirty="0">
                <a:solidFill>
                  <a:schemeClr val="tx1"/>
                </a:solidFill>
              </a:rPr>
              <a:t>педагогів, які мають вищу кваліфікаційну </a:t>
            </a:r>
            <a:r>
              <a:rPr lang="uk-UA" b="1" i="1" dirty="0" smtClean="0">
                <a:solidFill>
                  <a:schemeClr val="tx1"/>
                </a:solidFill>
              </a:rPr>
              <a:t>категорію </a:t>
            </a:r>
            <a:r>
              <a:rPr lang="uk-UA" b="1" i="1" dirty="0">
                <a:solidFill>
                  <a:schemeClr val="tx1"/>
                </a:solidFill>
              </a:rPr>
              <a:t>– 9</a:t>
            </a:r>
            <a:r>
              <a:rPr lang="uk-UA" b="1" i="1" dirty="0" smtClean="0">
                <a:solidFill>
                  <a:schemeClr val="tx1"/>
                </a:solidFill>
              </a:rPr>
              <a:t> -30%;</a:t>
            </a:r>
            <a:endParaRPr lang="uk-UA" b="1" i="1" dirty="0">
              <a:solidFill>
                <a:schemeClr val="tx1"/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b="1" i="1" dirty="0">
                <a:solidFill>
                  <a:schemeClr val="tx1"/>
                </a:solidFill>
              </a:rPr>
              <a:t>педагогів, які мають першу кваліфікаційну </a:t>
            </a:r>
            <a:r>
              <a:rPr lang="uk-UA" b="1" i="1" dirty="0" smtClean="0">
                <a:solidFill>
                  <a:schemeClr val="tx1"/>
                </a:solidFill>
              </a:rPr>
              <a:t>категорію </a:t>
            </a:r>
            <a:r>
              <a:rPr lang="uk-UA" b="1" i="1" dirty="0">
                <a:solidFill>
                  <a:schemeClr val="tx1"/>
                </a:solidFill>
              </a:rPr>
              <a:t>– </a:t>
            </a:r>
            <a:r>
              <a:rPr lang="uk-UA" b="1" i="1" dirty="0" smtClean="0">
                <a:solidFill>
                  <a:schemeClr val="tx1"/>
                </a:solidFill>
              </a:rPr>
              <a:t>3 – 10%;</a:t>
            </a:r>
            <a:endParaRPr lang="uk-UA" b="1" i="1" dirty="0">
              <a:solidFill>
                <a:schemeClr val="tx1"/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b="1" i="1" dirty="0">
                <a:solidFill>
                  <a:schemeClr val="tx1"/>
                </a:solidFill>
              </a:rPr>
              <a:t>педагогів, які мають другу кваліфікаційну </a:t>
            </a:r>
            <a:r>
              <a:rPr lang="uk-UA" b="1" i="1" dirty="0" smtClean="0">
                <a:solidFill>
                  <a:schemeClr val="tx1"/>
                </a:solidFill>
              </a:rPr>
              <a:t>категорію – </a:t>
            </a:r>
            <a:r>
              <a:rPr lang="ru-RU" b="1" i="1" dirty="0">
                <a:solidFill>
                  <a:schemeClr val="tx1"/>
                </a:solidFill>
              </a:rPr>
              <a:t>7</a:t>
            </a:r>
            <a:r>
              <a:rPr lang="ru-RU" b="1" i="1" dirty="0" smtClean="0">
                <a:solidFill>
                  <a:schemeClr val="tx1"/>
                </a:solidFill>
              </a:rPr>
              <a:t> – 24%</a:t>
            </a:r>
            <a:r>
              <a:rPr lang="uk-UA" b="1" i="1" dirty="0">
                <a:solidFill>
                  <a:schemeClr val="tx1"/>
                </a:solidFill>
              </a:rPr>
              <a:t>;</a:t>
            </a: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b="1" i="1" dirty="0" smtClean="0">
                <a:solidFill>
                  <a:schemeClr val="tx1"/>
                </a:solidFill>
              </a:rPr>
              <a:t>педагогів, які </a:t>
            </a:r>
            <a:r>
              <a:rPr lang="uk-UA" b="1" i="1" dirty="0">
                <a:solidFill>
                  <a:schemeClr val="tx1"/>
                </a:solidFill>
              </a:rPr>
              <a:t>мають кваліфікаційну категорію « спеціаліст</a:t>
            </a:r>
            <a:r>
              <a:rPr lang="uk-UA" b="1" i="1" dirty="0" smtClean="0">
                <a:solidFill>
                  <a:schemeClr val="tx1"/>
                </a:solidFill>
              </a:rPr>
              <a:t>» -</a:t>
            </a:r>
            <a:r>
              <a:rPr lang="uk-UA" b="1" i="1" dirty="0">
                <a:solidFill>
                  <a:schemeClr val="tx1"/>
                </a:solidFill>
              </a:rPr>
              <a:t>8</a:t>
            </a:r>
            <a:r>
              <a:rPr lang="uk-UA" b="1" i="1" dirty="0" smtClean="0">
                <a:solidFill>
                  <a:schemeClr val="tx1"/>
                </a:solidFill>
              </a:rPr>
              <a:t> – 26%;</a:t>
            </a:r>
            <a:endParaRPr lang="uk-UA" b="1" i="1" dirty="0">
              <a:solidFill>
                <a:schemeClr val="tx1"/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b="1" i="1" dirty="0">
                <a:solidFill>
                  <a:schemeClr val="tx1"/>
                </a:solidFill>
              </a:rPr>
              <a:t>вихователів, які «відповідають займаній посаді з вищим посадовим окладом» – </a:t>
            </a:r>
            <a:r>
              <a:rPr lang="uk-UA" b="1" i="1" dirty="0" smtClean="0">
                <a:solidFill>
                  <a:schemeClr val="tx1"/>
                </a:solidFill>
              </a:rPr>
              <a:t>3 – 10%.</a:t>
            </a:r>
            <a:endParaRPr lang="uk-UA" b="1" i="1" dirty="0">
              <a:solidFill>
                <a:schemeClr val="tx1"/>
              </a:solidFill>
            </a:endParaRPr>
          </a:p>
          <a:p>
            <a:pPr marL="0" indent="0"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uk-UA" b="1" i="1" dirty="0" smtClean="0">
                <a:solidFill>
                  <a:schemeClr val="tx1"/>
                </a:solidFill>
              </a:rPr>
              <a:t>У </a:t>
            </a:r>
            <a:r>
              <a:rPr lang="uk-UA" b="1" i="1" dirty="0">
                <a:solidFill>
                  <a:schemeClr val="tx1"/>
                </a:solidFill>
              </a:rPr>
              <a:t>дошкільному закладі працюють </a:t>
            </a:r>
            <a:r>
              <a:rPr lang="uk-UA" b="1" i="1" dirty="0" smtClean="0">
                <a:solidFill>
                  <a:schemeClr val="tx1"/>
                </a:solidFill>
              </a:rPr>
              <a:t>психолог, </a:t>
            </a:r>
            <a:r>
              <a:rPr lang="uk-UA" b="1" i="1" dirty="0">
                <a:solidFill>
                  <a:schemeClr val="tx1"/>
                </a:solidFill>
              </a:rPr>
              <a:t>інструктор із фізичної культури, 2 музичні керівники.</a:t>
            </a:r>
          </a:p>
          <a:p>
            <a:pPr marL="0" indent="0"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uk-UA" b="1" i="1" dirty="0" smtClean="0">
                <a:solidFill>
                  <a:schemeClr val="tx1"/>
                </a:solidFill>
              </a:rPr>
              <a:t>У </a:t>
            </a:r>
            <a:r>
              <a:rPr lang="uk-UA" b="1" i="1" dirty="0">
                <a:solidFill>
                  <a:schemeClr val="tx1"/>
                </a:solidFill>
              </a:rPr>
              <a:t>закладі працює </a:t>
            </a:r>
            <a:r>
              <a:rPr lang="uk-UA" b="1" i="1" dirty="0" smtClean="0">
                <a:solidFill>
                  <a:schemeClr val="tx1"/>
                </a:solidFill>
              </a:rPr>
              <a:t>4 педагоги, </a:t>
            </a:r>
            <a:r>
              <a:rPr lang="uk-UA" b="1" i="1" dirty="0">
                <a:solidFill>
                  <a:schemeClr val="tx1"/>
                </a:solidFill>
              </a:rPr>
              <a:t>які мають педагогічне звання  «вихователь-методист».</a:t>
            </a: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endParaRPr lang="uk-UA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title"/>
          </p:nvPr>
        </p:nvSpPr>
        <p:spPr>
          <a:xfrm>
            <a:off x="1609725" y="369888"/>
            <a:ext cx="10399713" cy="1281112"/>
          </a:xfrm>
        </p:spPr>
        <p:txBody>
          <a:bodyPr/>
          <a:lstStyle/>
          <a:p>
            <a:r>
              <a:rPr lang="uk-UA" b="1" dirty="0" smtClean="0"/>
              <a:t>Пріоритетні напрямки роботи в </a:t>
            </a:r>
            <a:r>
              <a:rPr lang="uk-UA" sz="2800" b="1" dirty="0" smtClean="0"/>
              <a:t>2019-2020 н. р.</a:t>
            </a:r>
            <a:endParaRPr lang="uk-UA" dirty="0" smtClean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21188" y="1651000"/>
            <a:ext cx="7989887" cy="49149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b="1" i="1" dirty="0" smtClean="0">
                <a:solidFill>
                  <a:schemeClr val="tx1"/>
                </a:solidFill>
              </a:rPr>
              <a:t>Забезпечення результативності та якості праці педагогів, направленої на реалізацію програмових завдань, застосування інноваційних методів та підходів.</a:t>
            </a:r>
            <a:endParaRPr lang="uk-UA" b="1" i="1" dirty="0">
              <a:solidFill>
                <a:schemeClr val="tx1"/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b="1" i="1" dirty="0" smtClean="0">
                <a:solidFill>
                  <a:schemeClr val="tx1"/>
                </a:solidFill>
              </a:rPr>
              <a:t>Продовжувати роботу по охороні життя, зміцненню здоров'я, фізичного розвитку дошкільника, створюючи </a:t>
            </a:r>
            <a:r>
              <a:rPr lang="uk-UA" b="1" i="1" dirty="0" err="1" smtClean="0">
                <a:solidFill>
                  <a:schemeClr val="tx1"/>
                </a:solidFill>
              </a:rPr>
              <a:t>емоційно</a:t>
            </a:r>
            <a:r>
              <a:rPr lang="uk-UA" b="1" i="1" dirty="0" smtClean="0">
                <a:solidFill>
                  <a:schemeClr val="tx1"/>
                </a:solidFill>
              </a:rPr>
              <a:t> позитивний мікроклімат між усіма учасниками </a:t>
            </a:r>
            <a:r>
              <a:rPr lang="uk-UA" b="1" i="1" dirty="0" err="1" smtClean="0">
                <a:solidFill>
                  <a:schemeClr val="tx1"/>
                </a:solidFill>
              </a:rPr>
              <a:t>освітньо</a:t>
            </a:r>
            <a:r>
              <a:rPr lang="uk-UA" b="1" i="1" dirty="0" smtClean="0">
                <a:solidFill>
                  <a:schemeClr val="tx1"/>
                </a:solidFill>
              </a:rPr>
              <a:t>-виховного процесу .</a:t>
            </a:r>
            <a:endParaRPr lang="uk-UA" b="1" i="1" dirty="0">
              <a:solidFill>
                <a:schemeClr val="tx1"/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b="1" i="1" dirty="0" smtClean="0">
                <a:solidFill>
                  <a:schemeClr val="tx1"/>
                </a:solidFill>
              </a:rPr>
              <a:t>Забезпечення освітнього процесу на принципах наступності закладу дошкільної та початкової освіти в умовах освітньої реформи «Нова українська школа».</a:t>
            </a:r>
            <a:endParaRPr lang="uk-UA" b="1" i="1" dirty="0">
              <a:solidFill>
                <a:schemeClr val="tx1"/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b="1" i="1" dirty="0" smtClean="0">
                <a:solidFill>
                  <a:schemeClr val="tx1"/>
                </a:solidFill>
              </a:rPr>
              <a:t>Спрямування діяльності педагогів на забезпечення конструктивної взаємодії між дошкільним закладом і школою у формуванні дошкільної зрілості через </a:t>
            </a:r>
            <a:r>
              <a:rPr lang="uk-UA" b="1" i="1" dirty="0" err="1" smtClean="0">
                <a:solidFill>
                  <a:schemeClr val="tx1"/>
                </a:solidFill>
              </a:rPr>
              <a:t>емоційно-цінісний</a:t>
            </a:r>
            <a:r>
              <a:rPr lang="uk-UA" b="1" i="1" dirty="0" smtClean="0">
                <a:solidFill>
                  <a:schemeClr val="tx1"/>
                </a:solidFill>
              </a:rPr>
              <a:t> розвиток вихованців як один із факторів мотиваційної готовності випускника закладу дошкільної освіти.</a:t>
            </a:r>
            <a:endParaRPr lang="uk-UA" b="1" i="1" dirty="0">
              <a:solidFill>
                <a:schemeClr val="tx1"/>
              </a:solidFill>
            </a:endParaRP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uk-UA" b="1" i="1" dirty="0">
              <a:solidFill>
                <a:schemeClr val="tx1"/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endParaRPr lang="uk-UA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86713" y="1368491"/>
            <a:ext cx="4499238" cy="2621507"/>
          </a:xfrm>
          <a:prstGeom prst="snip2Diag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5" name="Picture 5" descr="D:\42\IMG_5746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409434" y="4247206"/>
            <a:ext cx="3703092" cy="243720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6175" y="309563"/>
            <a:ext cx="8910638" cy="128111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Предметне розвивальне середовище</a:t>
            </a:r>
            <a:br>
              <a:rPr lang="uk-UA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uk-UA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59905" y="3833334"/>
            <a:ext cx="2965934" cy="3024665"/>
          </a:xfrm>
          <a:prstGeom prst="round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5207" y="3833335"/>
            <a:ext cx="3253504" cy="3024665"/>
          </a:xfrm>
          <a:prstGeom prst="round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grpSp>
        <p:nvGrpSpPr>
          <p:cNvPr id="9" name="Группа 8"/>
          <p:cNvGrpSpPr/>
          <p:nvPr/>
        </p:nvGrpSpPr>
        <p:grpSpPr>
          <a:xfrm>
            <a:off x="1039298" y="1381330"/>
            <a:ext cx="6327437" cy="2253763"/>
            <a:chOff x="1021989" y="1381330"/>
            <a:chExt cx="6327437" cy="2253763"/>
          </a:xfrm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21989" y="1381330"/>
              <a:ext cx="6327437" cy="2205780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slope"/>
            </a:sp3d>
          </p:spPr>
        </p:pic>
        <p:sp>
          <p:nvSpPr>
            <p:cNvPr id="8" name="TextBox 7"/>
            <p:cNvSpPr txBox="1"/>
            <p:nvPr/>
          </p:nvSpPr>
          <p:spPr>
            <a:xfrm>
              <a:off x="1599457" y="3226470"/>
              <a:ext cx="5172502" cy="408623"/>
            </a:xfrm>
            <a:prstGeom prst="round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uk-UA" b="1" u="sng" dirty="0">
                  <a:solidFill>
                    <a:schemeClr val="bg1"/>
                  </a:solidFill>
                  <a:latin typeface="+mn-lt"/>
                </a:rPr>
                <a:t>Краєзнавчий куточок «Українське село»</a:t>
              </a:r>
              <a:endParaRPr lang="uk-UA" dirty="0">
                <a:solidFill>
                  <a:schemeClr val="bg1"/>
                </a:solidFill>
                <a:latin typeface="+mn-lt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309688" y="3833813"/>
            <a:ext cx="247015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Спортивна зала</a:t>
            </a:r>
            <a:endParaRPr lang="uk-UA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8742941" y="1390022"/>
            <a:ext cx="3125487" cy="3078132"/>
            <a:chOff x="8742941" y="1390022"/>
            <a:chExt cx="3125487" cy="3078132"/>
          </a:xfrm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742941" y="1390022"/>
              <a:ext cx="3125487" cy="3078132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slope"/>
            </a:sp3d>
          </p:spPr>
        </p:pic>
        <p:sp>
          <p:nvSpPr>
            <p:cNvPr id="11" name="TextBox 10"/>
            <p:cNvSpPr txBox="1"/>
            <p:nvPr/>
          </p:nvSpPr>
          <p:spPr>
            <a:xfrm>
              <a:off x="9442247" y="4012402"/>
              <a:ext cx="2129050" cy="408623"/>
            </a:xfrm>
            <a:prstGeom prst="round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uk-UA" b="1" u="sng" dirty="0">
                  <a:solidFill>
                    <a:schemeClr val="bg1"/>
                  </a:solidFill>
                  <a:latin typeface="+mn-lt"/>
                </a:rPr>
                <a:t>Музична зала</a:t>
              </a:r>
              <a:endParaRPr lang="uk-UA" dirty="0">
                <a:solidFill>
                  <a:schemeClr val="bg1"/>
                </a:solidFill>
                <a:latin typeface="+mn-lt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316538" y="6386513"/>
            <a:ext cx="3254375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Спортивний майданчик</a:t>
            </a:r>
            <a:endParaRPr lang="uk-UA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Объект 2"/>
          <p:cNvSpPr>
            <a:spLocks noGrp="1"/>
          </p:cNvSpPr>
          <p:nvPr>
            <p:ph idx="1"/>
          </p:nvPr>
        </p:nvSpPr>
        <p:spPr>
          <a:xfrm>
            <a:off x="563563" y="947738"/>
            <a:ext cx="10877550" cy="774700"/>
          </a:xfrm>
        </p:spPr>
        <p:txBody>
          <a:bodyPr/>
          <a:lstStyle/>
          <a:p>
            <a:pPr marL="0" indent="0" algn="r">
              <a:buFont typeface="Wingdings 3" pitchFamily="18" charset="2"/>
              <a:buNone/>
            </a:pPr>
            <a:r>
              <a:rPr lang="uk-UA" b="1" i="1" smtClean="0">
                <a:solidFill>
                  <a:schemeClr val="tx1"/>
                </a:solidFill>
              </a:rPr>
              <a:t>13 добре обладнаних, естетично оформлених групових приміщень та групових майданчиків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306638" y="238125"/>
            <a:ext cx="8910637" cy="127952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Предметне розвивальне середовище</a:t>
            </a:r>
            <a:br>
              <a:rPr lang="uk-UA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uk-UA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 descr="Изображение 12 36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87462" y="4238802"/>
            <a:ext cx="3211134" cy="2563433"/>
          </a:xfrm>
          <a:prstGeom prst="roundRect">
            <a:avLst/>
          </a:prstGeom>
          <a:noFill/>
          <a:ln w="76200">
            <a:noFill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/>
          <a:srcRect l="2464" t="1857" r="2737" b="2787"/>
          <a:stretch/>
        </p:blipFill>
        <p:spPr>
          <a:xfrm>
            <a:off x="9672025" y="2100617"/>
            <a:ext cx="2456597" cy="2333767"/>
          </a:xfrm>
          <a:prstGeom prst="round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7" name="Рисунок 6" descr="G:\DCIM\100PHOTO\SAM_0624.JPG"/>
          <p:cNvPicPr/>
          <p:nvPr/>
        </p:nvPicPr>
        <p:blipFill rotWithShape="1">
          <a:blip r:embed="rId4" cstate="print"/>
          <a:srcRect l="9643" r="12847"/>
          <a:stretch/>
        </p:blipFill>
        <p:spPr bwMode="auto">
          <a:xfrm>
            <a:off x="6677879" y="1469949"/>
            <a:ext cx="2688609" cy="2801834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8" name="Рисунок 7" descr="http://www.dnz42.uz.ua/images/content/photos/smart_thumbs/interier_1_thumb_medium250_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341194" y="1505272"/>
            <a:ext cx="2994147" cy="236045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9" name="Рисунок 8" descr="D:\From_C(Не удалять!!)\Users\1\Desktop\фото\Фото 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58247" y="1502407"/>
            <a:ext cx="2994146" cy="2366183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1" name="Рисунок 10" descr="http://www.dnz42.uz.ua/images/content/photos/smart_thumbs/%D0%A0%D0%B8%D1%81%D1%83%D0%BD%D0%BE%D0%BA1_thumb_medium250_0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58247" y="4064366"/>
            <a:ext cx="3797896" cy="256844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2" name="Рисунок 11" descr="D:\From_C(Не удалять!!)\Users\1\Desktop\фото\Алёна\PICT2944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1194" y="4064366"/>
            <a:ext cx="2994147" cy="256844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Легкий дым">
  <a:themeElements>
    <a:clrScheme name="Теплый синий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390</TotalTime>
  <Words>695</Words>
  <Application>Microsoft Office PowerPoint</Application>
  <PresentationFormat>Произвольный</PresentationFormat>
  <Paragraphs>101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Легкий дым</vt:lpstr>
      <vt:lpstr>Заклад дошкільної освіти  № 42  </vt:lpstr>
      <vt:lpstr>Мережа груп</vt:lpstr>
      <vt:lpstr>НАШ ДИТЯЧИЙ САДОЧОК </vt:lpstr>
      <vt:lpstr>Слайд 4</vt:lpstr>
      <vt:lpstr>Слайд 5</vt:lpstr>
      <vt:lpstr>Педагогічний  колектив</vt:lpstr>
      <vt:lpstr>Пріоритетні напрямки роботи в 2019-2020 н. р.</vt:lpstr>
      <vt:lpstr>Предметне розвивальне середовище </vt:lpstr>
      <vt:lpstr>Предметне розвивальне середовище </vt:lpstr>
      <vt:lpstr>Предметне розвивальне середовище</vt:lpstr>
      <vt:lpstr>У дошкільному закладі працюють такі гуртки</vt:lpstr>
      <vt:lpstr>Впровадження інноваційних технологій та програм в навчально-виховний процес ЗДО № 42</vt:lpstr>
      <vt:lpstr>Слайд 13</vt:lpstr>
      <vt:lpstr>У закладі функціонують три групи з двомовним навчанням (словацькою та українською мовами), метою яких є дати можливість дітям оволодіти знаниями, уміннями та навичками згідно діючої програми, шляхом викладання та спілкування з дітьми українською та словацькою мовами, засвоєння дітьми двох мов.</vt:lpstr>
      <vt:lpstr>Слайд 15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Vika</dc:creator>
  <cp:lastModifiedBy>User</cp:lastModifiedBy>
  <cp:revision>58</cp:revision>
  <dcterms:created xsi:type="dcterms:W3CDTF">2015-10-12T16:43:31Z</dcterms:created>
  <dcterms:modified xsi:type="dcterms:W3CDTF">2019-11-13T11:56:04Z</dcterms:modified>
</cp:coreProperties>
</file>